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62" r:id="rId3"/>
  </p:sldIdLst>
  <p:sldSz cx="6858000" cy="9906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405"/>
  </p:normalViewPr>
  <p:slideViewPr>
    <p:cSldViewPr snapToGrid="0">
      <p:cViewPr varScale="1">
        <p:scale>
          <a:sx n="74" d="100"/>
          <a:sy n="74" d="100"/>
        </p:scale>
        <p:origin x="3234" y="6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89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CCB2421-D814-4562-B156-E3911B8BA804}" type="datetimeFigureOut">
              <a:rPr lang="ru-RU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C135AE8-124D-4C63-8BF4-29FB82D6C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819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A0A443-8BDE-4DED-B8AB-F00437BBFD9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18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/>
          <p:nvPr userDrawn="1"/>
        </p:nvSpPr>
        <p:spPr bwMode="auto">
          <a:xfrm>
            <a:off x="-22225" y="2757488"/>
            <a:ext cx="6886575" cy="323850"/>
          </a:xfrm>
          <a:prstGeom prst="rect">
            <a:avLst/>
          </a:prstGeom>
          <a:gradFill>
            <a:gsLst>
              <a:gs pos="0">
                <a:srgbClr val="00C8E6"/>
              </a:gs>
              <a:gs pos="50000">
                <a:srgbClr val="00B432"/>
              </a:gs>
              <a:gs pos="100000">
                <a:srgbClr val="AAE6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188" y="-9525"/>
            <a:ext cx="297497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7486650"/>
            <a:ext cx="1804987" cy="1905000"/>
          </a:xfrm>
        </p:spPr>
        <p:txBody>
          <a:bodyPr>
            <a:noAutofit/>
          </a:bodyPr>
          <a:lstStyle>
            <a:lvl1pPr marL="0" indent="0" algn="just">
              <a:buNone/>
              <a:defRPr sz="1400" b="1">
                <a:solidFill>
                  <a:srgbClr val="0070C0"/>
                </a:solidFill>
              </a:defRPr>
            </a:lvl1pPr>
            <a:lvl2pPr algn="just">
              <a:defRPr sz="1000"/>
            </a:lvl2pPr>
            <a:lvl3pPr algn="just">
              <a:defRPr sz="1000"/>
            </a:lvl3pPr>
            <a:lvl4pPr algn="just">
              <a:defRPr sz="1000"/>
            </a:lvl4pPr>
            <a:lvl5pPr algn="just">
              <a:buNone/>
              <a:defRPr sz="1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4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2200" y="5019675"/>
            <a:ext cx="4024314" cy="4381500"/>
          </a:xfrm>
        </p:spPr>
        <p:txBody>
          <a:bodyPr/>
          <a:lstStyle>
            <a:lvl1pPr marL="0" indent="0" algn="just">
              <a:buNone/>
              <a:defRPr sz="1400" b="1"/>
            </a:lvl1pPr>
            <a:lvl2pPr algn="just">
              <a:defRPr sz="1200"/>
            </a:lvl2pPr>
            <a:lvl3pPr marL="857250" indent="-171450" algn="just">
              <a:buFont typeface="Wingdings" panose="05000000000000000000" pitchFamily="2" charset="2"/>
              <a:buChar char="ü"/>
              <a:defRPr sz="12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1487" y="3438525"/>
            <a:ext cx="5915025" cy="1390650"/>
          </a:xfrm>
        </p:spPr>
        <p:txBody>
          <a:bodyPr/>
          <a:lstStyle>
            <a:lvl1pPr marL="0" indent="0" algn="ctr">
              <a:buFontTx/>
              <a:buNone/>
              <a:defRPr sz="1400" b="1"/>
            </a:lvl1pPr>
            <a:lvl2pPr marL="342900" indent="0" algn="ctr">
              <a:buFontTx/>
              <a:buNone/>
              <a:defRPr sz="1400" b="1"/>
            </a:lvl2pPr>
            <a:lvl3pPr marL="685800" indent="0" algn="ctr">
              <a:buFontTx/>
              <a:buNone/>
              <a:defRPr sz="1400" b="1"/>
            </a:lvl3pPr>
            <a:lvl4pPr marL="1028700" indent="0" algn="ctr">
              <a:buFontTx/>
              <a:buNone/>
              <a:defRPr sz="1400" b="1"/>
            </a:lvl4pPr>
            <a:lvl5pPr marL="1371600" indent="0" algn="ctr">
              <a:buFontTx/>
              <a:buNone/>
              <a:defRPr sz="1400" b="1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471487" y="5029201"/>
            <a:ext cx="1804987" cy="2162174"/>
          </a:xfrm>
        </p:spPr>
        <p:txBody>
          <a:bodyPr>
            <a:noAutofit/>
          </a:bodyPr>
          <a:lstStyle>
            <a:lvl1pPr marL="0" indent="0" algn="just">
              <a:buNone/>
              <a:defRPr lang="ru-RU" sz="1400" b="1" kern="1200" dirty="0" smtClean="0">
                <a:solidFill>
                  <a:schemeClr val="tx1"/>
                </a:solidFill>
                <a:latin typeface="HelveticaNeueCyr" panose="02000503040000020004" pitchFamily="2" charset="-52"/>
                <a:ea typeface="+mn-ea"/>
                <a:cs typeface="+mn-cs"/>
              </a:defRPr>
            </a:lvl1pPr>
            <a:lvl2pPr algn="just">
              <a:defRPr sz="1000"/>
            </a:lvl2pPr>
            <a:lvl3pPr algn="just">
              <a:defRPr sz="1000"/>
            </a:lvl3pPr>
            <a:lvl4pPr algn="just">
              <a:defRPr sz="1000"/>
            </a:lvl4pPr>
            <a:lvl5pPr algn="just">
              <a:buNone/>
              <a:defRPr lang="en-US" sz="1400" b="1" kern="1200" dirty="0">
                <a:solidFill>
                  <a:schemeClr val="tx1"/>
                </a:solidFill>
                <a:latin typeface="HelveticaNeueCyr" panose="02000503040000020004" pitchFamily="2" charset="-52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4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>
          <a:xfrm>
            <a:off x="-9525" y="1588"/>
            <a:ext cx="6867525" cy="446087"/>
          </a:xfrm>
          <a:prstGeom prst="rect">
            <a:avLst/>
          </a:prstGeom>
          <a:gradFill>
            <a:gsLst>
              <a:gs pos="0">
                <a:srgbClr val="00C8E6"/>
              </a:gs>
              <a:gs pos="50000">
                <a:srgbClr val="00B432"/>
              </a:gs>
              <a:gs pos="100000">
                <a:srgbClr val="AAE6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647700"/>
            <a:ext cx="5891214" cy="7077074"/>
          </a:xfrm>
        </p:spPr>
        <p:txBody>
          <a:bodyPr/>
          <a:lstStyle>
            <a:lvl1pPr marL="361950" indent="-361950" algn="just">
              <a:buNone/>
              <a:defRPr sz="1400" b="1">
                <a:solidFill>
                  <a:schemeClr val="tx1"/>
                </a:solidFill>
              </a:defRPr>
            </a:lvl1pPr>
            <a:lvl2pPr algn="just">
              <a:defRPr sz="1200"/>
            </a:lvl2pPr>
            <a:lvl3pPr marL="857250" indent="-171450" algn="just">
              <a:buFont typeface="Wingdings" panose="05000000000000000000" pitchFamily="2" charset="2"/>
              <a:buChar char="ü"/>
              <a:defRPr sz="12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1"/>
          </p:nvPr>
        </p:nvSpPr>
        <p:spPr>
          <a:xfrm>
            <a:off x="490537" y="7800975"/>
            <a:ext cx="5915025" cy="1581150"/>
          </a:xfrm>
        </p:spPr>
        <p:txBody>
          <a:bodyPr/>
          <a:lstStyle>
            <a:lvl1pPr marL="0" indent="0" algn="l">
              <a:buFontTx/>
              <a:buNone/>
              <a:defRPr sz="1200" b="1"/>
            </a:lvl1pPr>
            <a:lvl2pPr marL="342900" indent="0" algn="l">
              <a:buFontTx/>
              <a:buNone/>
              <a:defRPr sz="1200" b="0"/>
            </a:lvl2pPr>
            <a:lvl3pPr marL="685800" indent="0" algn="l">
              <a:buFontTx/>
              <a:buNone/>
              <a:defRPr sz="1200" b="0"/>
            </a:lvl3pPr>
            <a:lvl4pPr marL="1028700" indent="0" algn="l">
              <a:buFontTx/>
              <a:buNone/>
              <a:defRPr sz="1200" b="0"/>
            </a:lvl4pPr>
            <a:lvl5pPr marL="1371600" indent="0" algn="l">
              <a:buFontTx/>
              <a:buNone/>
              <a:defRPr sz="1200" b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-9525" y="1588"/>
            <a:ext cx="6867525" cy="446087"/>
          </a:xfrm>
          <a:prstGeom prst="rect">
            <a:avLst/>
          </a:prstGeom>
          <a:gradFill>
            <a:gsLst>
              <a:gs pos="0">
                <a:srgbClr val="00C8E6"/>
              </a:gs>
              <a:gs pos="50000">
                <a:srgbClr val="00B432"/>
              </a:gs>
              <a:gs pos="100000">
                <a:srgbClr val="AAE6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647700"/>
            <a:ext cx="5891214" cy="8753475"/>
          </a:xfrm>
        </p:spPr>
        <p:txBody>
          <a:bodyPr/>
          <a:lstStyle>
            <a:lvl1pPr marL="361950" indent="-361950" algn="just">
              <a:buNone/>
              <a:defRPr sz="1400" b="1">
                <a:solidFill>
                  <a:schemeClr val="tx1"/>
                </a:solidFill>
              </a:defRPr>
            </a:lvl1pPr>
            <a:lvl2pPr algn="just">
              <a:defRPr sz="1200"/>
            </a:lvl2pPr>
            <a:lvl3pPr marL="857250" indent="-171450" algn="just">
              <a:buFont typeface="Wingdings" panose="05000000000000000000" pitchFamily="2" charset="2"/>
              <a:buChar char="ü"/>
              <a:defRPr sz="12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276225"/>
            <a:ext cx="59150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184400"/>
            <a:ext cx="5915025" cy="722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HelveticaNeueCyr" panose="02000503040000020004" pitchFamily="2" charset="-52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HelveticaNeueCyr" panose="02000503040000020004" pitchFamily="2" charset="-52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HelveticaNeueCyr" panose="02000503040000020004" pitchFamily="2" charset="-52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HelveticaNeueCyr" panose="02000503040000020004" pitchFamily="2" charset="-52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HelveticaNeueCyr" panose="02000503040000020004" pitchFamily="2" charset="-52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11"/>
          <p:cNvSpPr>
            <a:spLocks noGrp="1"/>
          </p:cNvSpPr>
          <p:nvPr>
            <p:ph sz="half" idx="2"/>
          </p:nvPr>
        </p:nvSpPr>
        <p:spPr bwMode="auto">
          <a:xfrm>
            <a:off x="1849066" y="4447355"/>
            <a:ext cx="4741929" cy="408069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ru-RU" sz="1200" dirty="0"/>
              <a:t>Лектор – Лукоянова Татьяна</a:t>
            </a:r>
            <a:r>
              <a:rPr lang="en-US" sz="1200" dirty="0"/>
              <a:t> </a:t>
            </a:r>
            <a:r>
              <a:rPr lang="ru-RU" sz="1200" dirty="0"/>
              <a:t>Владиславовна, г. Москва</a:t>
            </a:r>
          </a:p>
          <a:p>
            <a:pPr>
              <a:spcBef>
                <a:spcPts val="0"/>
              </a:spcBef>
            </a:pPr>
            <a:endParaRPr lang="ru-RU" sz="1200" dirty="0"/>
          </a:p>
          <a:p>
            <a:pPr>
              <a:spcBef>
                <a:spcPts val="0"/>
              </a:spcBef>
            </a:pPr>
            <a:r>
              <a:rPr lang="ru-RU" sz="1200" b="0" dirty="0"/>
              <a:t>Кандидат медицинских наук, врач стоматолог-терапевт высшей квалификационной категории,  </a:t>
            </a:r>
            <a:r>
              <a:rPr lang="en-US" sz="1200" b="0" dirty="0"/>
              <a:t>Main Administration for Service for the Diplomatic Corps</a:t>
            </a:r>
            <a:r>
              <a:rPr lang="ru-RU" sz="1200" b="0" dirty="0"/>
              <a:t> </a:t>
            </a:r>
            <a:r>
              <a:rPr lang="en-US" sz="1200" b="0" dirty="0"/>
              <a:t>MEDINCENTRE</a:t>
            </a:r>
            <a:endParaRPr lang="ru-RU" sz="1200" b="0" dirty="0"/>
          </a:p>
          <a:p>
            <a:pPr>
              <a:spcBef>
                <a:spcPts val="0"/>
              </a:spcBef>
            </a:pPr>
            <a:endParaRPr lang="en-US" sz="1200" b="0" dirty="0"/>
          </a:p>
          <a:p>
            <a:pPr>
              <a:spcBef>
                <a:spcPts val="0"/>
              </a:spcBef>
            </a:pPr>
            <a:r>
              <a:rPr lang="ru-RU" sz="1200" b="0" dirty="0"/>
              <a:t>Выпускница ведущих  стоматологических центров  Европы “</a:t>
            </a:r>
            <a:r>
              <a:rPr lang="ru-RU" sz="1200" b="0" dirty="0" err="1"/>
              <a:t>Fulldent</a:t>
            </a:r>
            <a:r>
              <a:rPr lang="ru-RU" sz="1200" b="0" dirty="0"/>
              <a:t>” (Будапешт, Венгрия), «</a:t>
            </a:r>
            <a:r>
              <a:rPr lang="ru-RU" sz="1200" b="0" dirty="0" err="1"/>
              <a:t>Geneva</a:t>
            </a:r>
            <a:r>
              <a:rPr lang="ru-RU" sz="1200" b="0" dirty="0"/>
              <a:t> </a:t>
            </a:r>
            <a:r>
              <a:rPr lang="ru-RU" sz="1200" b="0" dirty="0" err="1"/>
              <a:t>Smile</a:t>
            </a:r>
            <a:r>
              <a:rPr lang="ru-RU" sz="1200" b="0" dirty="0"/>
              <a:t> </a:t>
            </a:r>
            <a:r>
              <a:rPr lang="ru-RU" sz="1200" b="0" dirty="0" err="1"/>
              <a:t>centre</a:t>
            </a:r>
            <a:r>
              <a:rPr lang="ru-RU" sz="1200" b="0" dirty="0"/>
              <a:t>» (Женева, Швейцария), курса «</a:t>
            </a:r>
            <a:r>
              <a:rPr lang="ru-RU" sz="1200" b="0" dirty="0" err="1"/>
              <a:t>Direct</a:t>
            </a:r>
            <a:r>
              <a:rPr lang="ru-RU" sz="1200" b="0" dirty="0"/>
              <a:t> </a:t>
            </a:r>
            <a:r>
              <a:rPr lang="ru-RU" sz="1200" b="0" dirty="0" err="1"/>
              <a:t>aesthetic</a:t>
            </a:r>
            <a:r>
              <a:rPr lang="ru-RU" sz="1200" b="0" dirty="0"/>
              <a:t> </a:t>
            </a:r>
            <a:r>
              <a:rPr lang="ru-RU" sz="1200" b="0" dirty="0" err="1"/>
              <a:t>composite</a:t>
            </a:r>
            <a:r>
              <a:rPr lang="ru-RU" sz="1200" b="0" dirty="0"/>
              <a:t> </a:t>
            </a:r>
            <a:r>
              <a:rPr lang="ru-RU" sz="1200" b="0" dirty="0" err="1"/>
              <a:t>resins</a:t>
            </a:r>
            <a:r>
              <a:rPr lang="ru-RU" sz="1200" b="0" dirty="0"/>
              <a:t> </a:t>
            </a:r>
            <a:r>
              <a:rPr lang="ru-RU" sz="1200" b="0" dirty="0" err="1"/>
              <a:t>restorations</a:t>
            </a:r>
            <a:r>
              <a:rPr lang="ru-RU" sz="1200" b="0" dirty="0"/>
              <a:t>» (Лиссабон, Португалия). Автор 14 публикаций  в периодических научных профессиональных  изданиях. Обладатель  патента   РФ в области стоматологии. 5-летний опыт преподавательской деятельности. Более 1000 врачей улучшили свою практику после предложенных курсов.</a:t>
            </a:r>
            <a:endParaRPr lang="en-US" sz="1200" b="0" dirty="0"/>
          </a:p>
          <a:p>
            <a:r>
              <a:rPr lang="ru-RU" sz="1200" dirty="0"/>
              <a:t>Длительность семинара: </a:t>
            </a:r>
            <a:r>
              <a:rPr lang="ru-RU" sz="1200" dirty="0">
                <a:solidFill>
                  <a:srgbClr val="0070C0"/>
                </a:solidFill>
              </a:rPr>
              <a:t>09:30 – 18:00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200" dirty="0"/>
              <a:t>Место проведения: </a:t>
            </a:r>
            <a:r>
              <a:rPr lang="ru-RU" sz="1200" b="0" dirty="0">
                <a:latin typeface="HelveticaNeueCyr" panose="02000503040000020004"/>
              </a:rPr>
              <a:t>г. Мурманск, пр. Ленина, д. 82, отель «Азимут», конференц-зал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2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latin typeface="HelveticaNeueCyr" panose="02000503040000020004"/>
              </a:rPr>
              <a:t>Информация для регистрации:</a:t>
            </a:r>
            <a:br>
              <a:rPr lang="ru-RU" sz="1200" b="0" dirty="0">
                <a:latin typeface="HelveticaNeueCyr" panose="02000503040000020004"/>
              </a:rPr>
            </a:br>
            <a:r>
              <a:rPr lang="ru-RU" sz="1200" b="0" dirty="0">
                <a:latin typeface="HelveticaNeueCyr" panose="02000503040000020004"/>
              </a:rPr>
              <a:t>Регистрация по телефону: +7(921) 776-94-46</a:t>
            </a:r>
            <a:br>
              <a:rPr lang="ru-RU" sz="1200" b="0" dirty="0">
                <a:latin typeface="HelveticaNeueCyr" panose="02000503040000020004"/>
              </a:rPr>
            </a:br>
            <a:r>
              <a:rPr lang="ru-RU" sz="1200" b="0" dirty="0">
                <a:latin typeface="HelveticaNeueCyr" panose="02000503040000020004"/>
              </a:rPr>
              <a:t>Регистрация по </a:t>
            </a:r>
            <a:r>
              <a:rPr lang="ru-RU" sz="1200" b="0" dirty="0" err="1">
                <a:latin typeface="HelveticaNeueCyr" panose="02000503040000020004"/>
              </a:rPr>
              <a:t>Viber</a:t>
            </a:r>
            <a:r>
              <a:rPr lang="ru-RU" sz="1200" b="0" dirty="0">
                <a:latin typeface="HelveticaNeueCyr" panose="02000503040000020004"/>
              </a:rPr>
              <a:t> / </a:t>
            </a:r>
            <a:r>
              <a:rPr lang="ru-RU" sz="1200" b="0" dirty="0" err="1">
                <a:latin typeface="HelveticaNeueCyr" panose="02000503040000020004"/>
              </a:rPr>
              <a:t>WhatsАpp</a:t>
            </a:r>
            <a:r>
              <a:rPr lang="ru-RU" sz="1200" b="0" dirty="0">
                <a:latin typeface="HelveticaNeueCyr" panose="02000503040000020004"/>
              </a:rPr>
              <a:t>: +7(981) 725-99-68</a:t>
            </a:r>
            <a:br>
              <a:rPr lang="ru-RU" sz="1200" b="0" dirty="0">
                <a:latin typeface="HelveticaNeueCyr" panose="02000503040000020004"/>
              </a:rPr>
            </a:br>
            <a:r>
              <a:rPr lang="ru-RU" sz="1200" b="0" dirty="0">
                <a:latin typeface="HelveticaNeueCyr" panose="02000503040000020004"/>
              </a:rPr>
              <a:t>Регистрация по электронной почте: K_Novikova@med-express.spb.ru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latin typeface="HelveticaNeueCyr" panose="02000503040000020004"/>
              </a:rPr>
              <a:t>Контактное лицо: </a:t>
            </a:r>
            <a:r>
              <a:rPr lang="ru-RU" sz="1200" b="0" dirty="0">
                <a:latin typeface="HelveticaNeueCyr" panose="02000503040000020004"/>
              </a:rPr>
              <a:t>Астапенко Карина Сергеевна</a:t>
            </a:r>
          </a:p>
          <a:p>
            <a:pPr marL="0" lvl="6" indent="0" fontAlgn="base">
              <a:spcBef>
                <a:spcPts val="750"/>
              </a:spcBef>
              <a:spcAft>
                <a:spcPct val="0"/>
              </a:spcAft>
              <a:buNone/>
            </a:pPr>
            <a:endParaRPr lang="ru-RU" sz="1200" b="1" dirty="0">
              <a:latin typeface="HelveticaNeueCyr" panose="02000503040000020004" pitchFamily="2" charset="-52"/>
            </a:endParaRPr>
          </a:p>
          <a:p>
            <a:pPr marL="0" lvl="6" indent="0" fontAlgn="base">
              <a:spcBef>
                <a:spcPts val="750"/>
              </a:spcBef>
              <a:spcAft>
                <a:spcPct val="0"/>
              </a:spcAft>
              <a:buNone/>
            </a:pPr>
            <a:r>
              <a:rPr lang="ru-RU" sz="1200" b="1" dirty="0">
                <a:latin typeface="HelveticaNeueCyr" panose="02000503040000020004" pitchFamily="2" charset="-52"/>
              </a:rPr>
              <a:t>Стоимость участия в семинаре: </a:t>
            </a:r>
            <a:r>
              <a:rPr lang="ru-RU" sz="1200" b="1" dirty="0">
                <a:highlight>
                  <a:srgbClr val="FFFF00"/>
                </a:highlight>
                <a:latin typeface="HelveticaNeueCyr" panose="02000503040000020004" pitchFamily="2" charset="-52"/>
              </a:rPr>
              <a:t>для членов </a:t>
            </a:r>
            <a:r>
              <a:rPr lang="ru-RU" sz="1200" b="1" dirty="0" err="1">
                <a:highlight>
                  <a:srgbClr val="FFFF00"/>
                </a:highlight>
                <a:latin typeface="HelveticaNeueCyr" panose="02000503040000020004" pitchFamily="2" charset="-52"/>
              </a:rPr>
              <a:t>СтАР</a:t>
            </a:r>
            <a:r>
              <a:rPr lang="ru-RU" sz="1200" b="1" dirty="0">
                <a:highlight>
                  <a:srgbClr val="FFFF00"/>
                </a:highlight>
                <a:latin typeface="HelveticaNeueCyr" panose="02000503040000020004" pitchFamily="2" charset="-52"/>
              </a:rPr>
              <a:t> 2000 </a:t>
            </a:r>
            <a:r>
              <a:rPr lang="ru-RU" sz="1200" b="1" dirty="0" err="1">
                <a:highlight>
                  <a:srgbClr val="FFFF00"/>
                </a:highlight>
                <a:latin typeface="HelveticaNeueCyr" panose="02000503040000020004" pitchFamily="2" charset="-52"/>
              </a:rPr>
              <a:t>руб</a:t>
            </a:r>
            <a:endParaRPr lang="ru-RU" sz="1200" b="1" dirty="0">
              <a:highlight>
                <a:srgbClr val="FFFF00"/>
              </a:highlight>
              <a:latin typeface="HelveticaNeueCyr" panose="02000503040000020004" pitchFamily="2" charset="-52"/>
            </a:endParaRPr>
          </a:p>
          <a:p>
            <a:pPr marL="0" lvl="6" indent="0" fontAlgn="base">
              <a:spcBef>
                <a:spcPts val="750"/>
              </a:spcBef>
              <a:spcAft>
                <a:spcPct val="0"/>
              </a:spcAft>
              <a:buNone/>
            </a:pPr>
            <a:r>
              <a:rPr lang="ru-RU" sz="1200" b="1" dirty="0">
                <a:highlight>
                  <a:srgbClr val="FFFF00"/>
                </a:highlight>
                <a:latin typeface="HelveticaNeueCyr" panose="02000503040000020004" pitchFamily="2" charset="-52"/>
              </a:rPr>
              <a:t>Остальные участники 3500 руб.</a:t>
            </a:r>
          </a:p>
          <a:p>
            <a:pPr marL="361950" indent="-361950"/>
            <a:r>
              <a:rPr lang="ru-RU" sz="1200" dirty="0"/>
              <a:t>Участникам мероприятия предоставляются скидки: </a:t>
            </a:r>
          </a:p>
          <a:p>
            <a:r>
              <a:rPr lang="ru-RU" sz="1200" b="0" dirty="0"/>
              <a:t>При оплате до </a:t>
            </a:r>
            <a:r>
              <a:rPr lang="ru-RU" sz="1200" b="0" dirty="0">
                <a:highlight>
                  <a:srgbClr val="FFFF00"/>
                </a:highlight>
              </a:rPr>
              <a:t>… </a:t>
            </a:r>
            <a:r>
              <a:rPr lang="ru-RU" sz="1200" b="0" dirty="0"/>
              <a:t>стоимость участия в семинаре </a:t>
            </a:r>
            <a:r>
              <a:rPr lang="ru-RU" sz="1200" b="0" dirty="0">
                <a:highlight>
                  <a:srgbClr val="FFFF00"/>
                </a:highlight>
              </a:rPr>
              <a:t>…</a:t>
            </a:r>
            <a:r>
              <a:rPr lang="ru-RU" sz="1200" b="0" dirty="0"/>
              <a:t> руб. </a:t>
            </a:r>
          </a:p>
        </p:txBody>
      </p:sp>
      <p:sp>
        <p:nvSpPr>
          <p:cNvPr id="5124" name="Содержимое 6"/>
          <p:cNvSpPr>
            <a:spLocks noGrp="1"/>
          </p:cNvSpPr>
          <p:nvPr>
            <p:ph sz="half" idx="10"/>
          </p:nvPr>
        </p:nvSpPr>
        <p:spPr bwMode="auto">
          <a:xfrm>
            <a:off x="171450" y="3162300"/>
            <a:ext cx="6553200" cy="1233926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ru-RU" sz="1300" dirty="0"/>
              <a:t>Региональная общественная организация «Ассоциация Стоматологов Мурманской области», компания «</a:t>
            </a:r>
            <a:r>
              <a:rPr lang="en-US" sz="1300" dirty="0" err="1"/>
              <a:t>Plandent</a:t>
            </a:r>
            <a:r>
              <a:rPr lang="en-US" sz="1300" dirty="0"/>
              <a:t> Me</a:t>
            </a:r>
            <a:r>
              <a:rPr lang="ru-RU" sz="1300" dirty="0" err="1"/>
              <a:t>дэкспресс</a:t>
            </a:r>
            <a:r>
              <a:rPr lang="ru-RU" sz="1300" dirty="0"/>
              <a:t>» и компания «3М Россия»   </a:t>
            </a:r>
            <a:endParaRPr lang="en-US" sz="1300" dirty="0"/>
          </a:p>
          <a:p>
            <a:r>
              <a:rPr lang="ru-RU" dirty="0"/>
              <a:t>приглашают Вас принять участие  в семинаре на тему:</a:t>
            </a:r>
            <a:r>
              <a:rPr lang="en-US" dirty="0"/>
              <a:t> </a:t>
            </a:r>
            <a:endParaRPr lang="ru-RU" dirty="0"/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«</a:t>
            </a:r>
            <a:r>
              <a:rPr lang="ru-RU" dirty="0">
                <a:solidFill>
                  <a:srgbClr val="0070C0"/>
                </a:solidFill>
                <a:latin typeface="Arial" charset="0"/>
                <a:cs typeface="Arial" charset="0"/>
              </a:rPr>
              <a:t>Прямая композитная реставрация и </a:t>
            </a:r>
            <a:r>
              <a:rPr lang="ru-RU" dirty="0" err="1">
                <a:solidFill>
                  <a:srgbClr val="0070C0"/>
                </a:solidFill>
                <a:latin typeface="Arial" charset="0"/>
                <a:cs typeface="Arial" charset="0"/>
              </a:rPr>
              <a:t>эндодонтия</a:t>
            </a:r>
            <a:r>
              <a:rPr lang="ru-RU" dirty="0">
                <a:solidFill>
                  <a:srgbClr val="0070C0"/>
                </a:solidFill>
                <a:latin typeface="Arial" charset="0"/>
                <a:cs typeface="Arial" charset="0"/>
              </a:rPr>
              <a:t> от А до Я. Простые и эффективные методики – живой зуб вместо коронки.</a:t>
            </a:r>
            <a:r>
              <a:rPr lang="ru-RU" dirty="0">
                <a:solidFill>
                  <a:srgbClr val="0070C0"/>
                </a:solidFill>
              </a:rPr>
              <a:t>»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half" idx="10"/>
          </p:nvPr>
        </p:nvSpPr>
        <p:spPr bwMode="auto">
          <a:xfrm>
            <a:off x="257175" y="6129700"/>
            <a:ext cx="1619250" cy="542925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ru-RU" sz="1300" dirty="0">
                <a:solidFill>
                  <a:srgbClr val="0070C0"/>
                </a:solidFill>
              </a:rPr>
              <a:t>11 апреля 2020 г.</a:t>
            </a:r>
          </a:p>
          <a:p>
            <a:r>
              <a:rPr lang="ru-RU" sz="1300" dirty="0">
                <a:solidFill>
                  <a:srgbClr val="0070C0"/>
                </a:solidFill>
              </a:rPr>
              <a:t>г. Мурманск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E11991-0284-4E93-81CF-5C123980234D}"/>
              </a:ext>
            </a:extLst>
          </p:cNvPr>
          <p:cNvSpPr/>
          <p:nvPr/>
        </p:nvSpPr>
        <p:spPr>
          <a:xfrm>
            <a:off x="267005" y="6672625"/>
            <a:ext cx="1727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FF0000"/>
                </a:solidFill>
                <a:latin typeface="HelveticaNeueCyr" panose="02000503040000020004"/>
              </a:rPr>
              <a:t>Учебное мероприятие в установленные порядком сроки будет представлено в Комиссию по оценке учебных мероприятий и материалов на соответствие установленным требованиям для НМО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C113AE7D-4ACC-4A2C-88F9-88DB5493F8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" t="5672" b="10837"/>
          <a:stretch/>
        </p:blipFill>
        <p:spPr>
          <a:xfrm>
            <a:off x="450516" y="4498484"/>
            <a:ext cx="1232568" cy="16312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F54F5F-1C81-42AF-8C5F-0008CF1C39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7" y="8415136"/>
            <a:ext cx="1385516" cy="96551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CB7790-8033-413B-B9C7-ABFB7D2E1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450" y="8303841"/>
            <a:ext cx="1860853" cy="11335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373075" y="1628775"/>
            <a:ext cx="6174029" cy="7902931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/>
            <a:r>
              <a:rPr lang="ru-RU" sz="1200" dirty="0"/>
              <a:t>Программа семинара «Прямая композитная реставрация и </a:t>
            </a:r>
            <a:r>
              <a:rPr lang="ru-RU" sz="1200" dirty="0" err="1"/>
              <a:t>эндодонтия</a:t>
            </a:r>
            <a:r>
              <a:rPr lang="ru-RU" sz="1200" dirty="0"/>
              <a:t> от А до Я. Простые и эффективные методики – живой зуб вместо коронки»</a:t>
            </a:r>
          </a:p>
          <a:p>
            <a:pPr algn="ctr"/>
            <a:r>
              <a:rPr lang="ru-RU" sz="1200" dirty="0"/>
              <a:t>11 апреля 2020 года  </a:t>
            </a:r>
            <a:endParaRPr lang="en-US" sz="1200" dirty="0"/>
          </a:p>
          <a:p>
            <a:r>
              <a:rPr lang="ru-RU" sz="1200" dirty="0"/>
              <a:t>09:30 – 10:00 Регистрация участников</a:t>
            </a:r>
          </a:p>
          <a:p>
            <a:r>
              <a:rPr lang="ru-RU" sz="1200" dirty="0"/>
              <a:t>10:00 – 11:30 Лекция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b="0" dirty="0"/>
              <a:t>Четкие показания и противопоказания для восстановления зубов прямой композитной реставрацией после эндодонтического лечения. Обзор мировой практики.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b="0" dirty="0"/>
              <a:t>Как предотвратить возможные осложнения в случае расширения показаний к прямой композитной реставрации после эндодонтического лечения?</a:t>
            </a:r>
          </a:p>
          <a:p>
            <a:pPr marL="0" lvl="0" indent="0"/>
            <a:r>
              <a:rPr lang="ru-RU" sz="1200" dirty="0"/>
              <a:t>11:30 – 11:45 Перерыв</a:t>
            </a:r>
          </a:p>
          <a:p>
            <a:r>
              <a:rPr lang="ru-RU" sz="1200" dirty="0"/>
              <a:t>11:45 – 13:15 Лекция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/>
              <a:t>Эффективная изоляция. Нюансы использования коффердама в сложных клинических ситуациях. Как наложить коффердам за 40 секунд</a:t>
            </a:r>
            <a:r>
              <a:rPr lang="en-US" b="0" dirty="0"/>
              <a:t>, </a:t>
            </a:r>
            <a:r>
              <a:rPr lang="ru-RU" b="0" dirty="0"/>
              <a:t>пошаговая инструкция.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b="0" dirty="0"/>
              <a:t>Современные и эффективные методики механической обработки корневых каналов. Как максимально очистить систему корневых каналов, не ослабив </a:t>
            </a:r>
            <a:r>
              <a:rPr lang="ru-RU" b="0" dirty="0" err="1"/>
              <a:t>физико</a:t>
            </a:r>
            <a:r>
              <a:rPr lang="ru-RU" b="0" dirty="0"/>
              <a:t> – механических характеристик зуба.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b="0" dirty="0"/>
              <a:t>Эффективная ирригация системы корневых каналов зуба не  в ущерб адгезии композитной реставрации. </a:t>
            </a:r>
          </a:p>
          <a:p>
            <a:pPr marL="0" lvl="0" indent="0"/>
            <a:r>
              <a:rPr lang="ru-RU" sz="1200" dirty="0"/>
              <a:t>13:15 – 14:00 Перерыв</a:t>
            </a:r>
          </a:p>
          <a:p>
            <a:pPr marL="0" indent="0"/>
            <a:r>
              <a:rPr lang="ru-RU" sz="1200" dirty="0"/>
              <a:t>14:00 – 15:30 Лекция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b="0" dirty="0"/>
              <a:t>Нюансы безболезненного обезболивания, отсутствие  </a:t>
            </a:r>
            <a:r>
              <a:rPr lang="ru-RU" b="0" dirty="0" err="1"/>
              <a:t>постпломбировочной</a:t>
            </a:r>
            <a:r>
              <a:rPr lang="ru-RU" b="0" dirty="0"/>
              <a:t>  боли в </a:t>
            </a:r>
            <a:r>
              <a:rPr lang="ru-RU" b="0" dirty="0" err="1"/>
              <a:t>эндодонтии</a:t>
            </a:r>
            <a:r>
              <a:rPr lang="ru-RU" b="0" dirty="0"/>
              <a:t>  – небольшой секрет большого клинического успеха.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b="0" dirty="0" err="1"/>
              <a:t>Эндодонтия</a:t>
            </a:r>
            <a:r>
              <a:rPr lang="ru-RU" b="0" dirty="0"/>
              <a:t> в одно или несколько посещений, за и против. Внутриканальные медикаменты. Преимущества и недостатки. Клинический выбор.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b="0" dirty="0"/>
              <a:t>Простые и эффективные методики восстановления зубов композиционными материалами после эндодонтического лечения. Как правильно выбрать композит. </a:t>
            </a:r>
          </a:p>
          <a:p>
            <a:pPr marL="0" indent="0"/>
            <a:r>
              <a:rPr lang="ru-RU" dirty="0"/>
              <a:t>15:30 – 15:45 Перерыв</a:t>
            </a:r>
          </a:p>
          <a:p>
            <a:pPr marL="0" indent="0"/>
            <a:r>
              <a:rPr lang="ru-RU" dirty="0"/>
              <a:t>15:45 – 17:15 Лекция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b="0" dirty="0"/>
              <a:t>Секреты надежной адгезии после </a:t>
            </a:r>
            <a:r>
              <a:rPr lang="ru-RU" b="0" dirty="0" err="1"/>
              <a:t>обтурации</a:t>
            </a:r>
            <a:r>
              <a:rPr lang="ru-RU" b="0" dirty="0"/>
              <a:t> системы корневых каналов.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b="0" dirty="0"/>
              <a:t>Значимые клинические нюансы композитной реставрации после </a:t>
            </a:r>
            <a:r>
              <a:rPr lang="ru-RU" b="0" dirty="0" err="1"/>
              <a:t>эндодонического</a:t>
            </a:r>
            <a:r>
              <a:rPr lang="ru-RU" b="0" dirty="0"/>
              <a:t> лечения и их роль в предотвращении возможных осложнений: вертикальных трещин и переломов зуба, формирования </a:t>
            </a:r>
            <a:r>
              <a:rPr lang="ru-RU" b="0" dirty="0" err="1"/>
              <a:t>периапикальных</a:t>
            </a:r>
            <a:r>
              <a:rPr lang="ru-RU" b="0" dirty="0"/>
              <a:t> очагов деструкции костной ткани </a:t>
            </a:r>
            <a:r>
              <a:rPr lang="ru-RU" b="0" dirty="0" err="1"/>
              <a:t>идр</a:t>
            </a:r>
            <a:r>
              <a:rPr lang="ru-RU" b="0" dirty="0"/>
              <a:t>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b="0" dirty="0"/>
              <a:t>Как сделать реставрацию </a:t>
            </a:r>
            <a:r>
              <a:rPr lang="ru-RU" b="0" dirty="0" err="1"/>
              <a:t>депульпированного</a:t>
            </a:r>
            <a:r>
              <a:rPr lang="ru-RU" b="0" dirty="0"/>
              <a:t> зуба – «живой»? Баланс между прочностью и эстетикой прямой композитной реставрации.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b="0" dirty="0"/>
              <a:t>3</a:t>
            </a:r>
            <a:r>
              <a:rPr lang="en-US" b="0" dirty="0"/>
              <a:t>D</a:t>
            </a:r>
            <a:r>
              <a:rPr lang="ru-RU" b="0" dirty="0"/>
              <a:t> – Шлифование и полирование композитных реставраций, профилактика вторичного кариеса, сколов, разгерметизации.</a:t>
            </a:r>
          </a:p>
          <a:p>
            <a:pPr marL="0" indent="0"/>
            <a:r>
              <a:rPr lang="ru-RU" dirty="0"/>
              <a:t>17:15 – 17:30 Перерыв</a:t>
            </a:r>
          </a:p>
          <a:p>
            <a:pPr marL="0" indent="0"/>
            <a:r>
              <a:rPr lang="ru-RU" dirty="0"/>
              <a:t>17:30 – 18:00 Сессия «вопросы-ответы»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ru-RU" b="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8350" y="911761"/>
            <a:ext cx="1404349" cy="32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a2bj8zz\AppData\Local\Microsoft\Windows\Temporary Internet Files\Content.Outlook\2C31ZJ2W\logo_StAR_PRI_PODDERJKE_red_pravo_zaglav_bukvi (00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322" y="647700"/>
            <a:ext cx="2053678" cy="881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66208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6141</TotalTime>
  <Words>499</Words>
  <Application>Microsoft Office PowerPoint</Application>
  <PresentationFormat>A4 Paper (210x297 mm)</PresentationFormat>
  <Paragraphs>46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HelveticaNeueCyr</vt:lpstr>
      <vt:lpstr>Wingdings</vt:lpstr>
      <vt:lpstr>Тема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Tatiana Bukhanova</dc:creator>
  <cp:lastModifiedBy>Daniil Ignatov</cp:lastModifiedBy>
  <cp:revision>137</cp:revision>
  <cp:lastPrinted>2017-05-15T08:04:46Z</cp:lastPrinted>
  <dcterms:created xsi:type="dcterms:W3CDTF">2015-09-08T07:14:21Z</dcterms:created>
  <dcterms:modified xsi:type="dcterms:W3CDTF">2019-10-16T14:31:37Z</dcterms:modified>
</cp:coreProperties>
</file>