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7" d="100"/>
          <a:sy n="57" d="100"/>
        </p:scale>
        <p:origin x="-282" y="-102"/>
      </p:cViewPr>
      <p:guideLst>
        <p:guide orient="horz" pos="3240"/>
        <p:guide pos="57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1143000" y="685800"/>
            <a:ext cx="4572000" cy="3429000"/>
          </a:xfrm>
          <a:prstGeom prst="rect">
            <a:avLst/>
          </a:prstGeom>
        </p:spPr>
        <p:txBody>
          <a:bodyPr/>
          <a:lstStyle/>
          <a:p>
            <a:endParaRPr/>
          </a:p>
        </p:txBody>
      </p:sp>
      <p:sp>
        <p:nvSpPr>
          <p:cNvPr id="39" name="Shape 3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771054486"/>
      </p:ext>
    </p:extLst>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14400" y="138112"/>
            <a:ext cx="16459200" cy="2262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Текст заголовка</a:t>
            </a:r>
          </a:p>
        </p:txBody>
      </p:sp>
      <p:sp>
        <p:nvSpPr>
          <p:cNvPr id="3" name="Уровень текста 1…"/>
          <p:cNvSpPr txBox="1">
            <a:spLocks noGrp="1"/>
          </p:cNvSpPr>
          <p:nvPr>
            <p:ph type="body" idx="1"/>
          </p:nvPr>
        </p:nvSpPr>
        <p:spPr>
          <a:xfrm>
            <a:off x="914400" y="2400300"/>
            <a:ext cx="16459200" cy="7886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mokb51.ru/"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mailto:mdgb@com.mels.ru" TargetMode="External"/><Relationship Id="rId4" Type="http://schemas.openxmlformats.org/officeDocument/2006/relationships/hyperlink" Target="https://bsmp51.r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okb51.ru/"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bsmp51.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 name="MEDICAL TOURISM IN…"/>
          <p:cNvSpPr txBox="1"/>
          <p:nvPr/>
        </p:nvSpPr>
        <p:spPr>
          <a:xfrm>
            <a:off x="-276225" y="1409700"/>
            <a:ext cx="19116675" cy="304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ct val="150000"/>
              </a:lnSpc>
              <a:defRPr sz="8000" b="1">
                <a:solidFill>
                  <a:srgbClr val="FFFFFF"/>
                </a:solidFill>
                <a:latin typeface="Oswald"/>
                <a:ea typeface="Oswald"/>
                <a:cs typeface="Oswald"/>
                <a:sym typeface="Oswald"/>
              </a:defRPr>
            </a:pPr>
            <a:r>
              <a:t>MEDICAL TOURISM IN </a:t>
            </a:r>
          </a:p>
          <a:p>
            <a:pPr algn="ctr">
              <a:lnSpc>
                <a:spcPct val="150000"/>
              </a:lnSpc>
              <a:defRPr sz="8000" b="1">
                <a:solidFill>
                  <a:srgbClr val="FFFFFF"/>
                </a:solidFill>
                <a:latin typeface="Oswald"/>
                <a:ea typeface="Oswald"/>
                <a:cs typeface="Oswald"/>
                <a:sym typeface="Oswald"/>
              </a:defRPr>
            </a:pPr>
            <a:r>
              <a:t>MURMANSK REGION</a:t>
            </a:r>
          </a:p>
        </p:txBody>
      </p:sp>
      <p:sp>
        <p:nvSpPr>
          <p:cNvPr id="42" name="HOW CAN YOU GET MEDICAL HELP IN MURMANSK REGION"/>
          <p:cNvSpPr txBox="1"/>
          <p:nvPr/>
        </p:nvSpPr>
        <p:spPr>
          <a:xfrm>
            <a:off x="-125413" y="9185275"/>
            <a:ext cx="18538826" cy="743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5800"/>
              </a:lnSpc>
              <a:defRPr sz="3500" b="1">
                <a:solidFill>
                  <a:srgbClr val="FFFFFF"/>
                </a:solidFill>
                <a:latin typeface="Oswald"/>
                <a:ea typeface="Oswald"/>
                <a:cs typeface="Oswald"/>
                <a:sym typeface="Oswald"/>
              </a:defRPr>
            </a:lvl1pPr>
          </a:lstStyle>
          <a:p>
            <a:r>
              <a:rPr dirty="0"/>
              <a:t>HOW </a:t>
            </a:r>
            <a:r>
              <a:rPr lang="en-US" dirty="0" smtClean="0"/>
              <a:t>TO </a:t>
            </a:r>
            <a:r>
              <a:rPr dirty="0" smtClean="0"/>
              <a:t>GET </a:t>
            </a:r>
            <a:r>
              <a:rPr dirty="0"/>
              <a:t>MEDICAL </a:t>
            </a:r>
            <a:r>
              <a:rPr lang="en-US" dirty="0" smtClean="0"/>
              <a:t>CARE</a:t>
            </a:r>
            <a:r>
              <a:rPr dirty="0" smtClean="0"/>
              <a:t> </a:t>
            </a:r>
            <a:r>
              <a:rPr dirty="0"/>
              <a:t>IN MURMANSK REGION</a:t>
            </a:r>
          </a:p>
        </p:txBody>
      </p:sp>
      <p:sp>
        <p:nvSpPr>
          <p:cNvPr id="43" name="Прямоугольник"/>
          <p:cNvSpPr/>
          <p:nvPr/>
        </p:nvSpPr>
        <p:spPr>
          <a:xfrm>
            <a:off x="0" y="7716559"/>
            <a:ext cx="18288000" cy="421244"/>
          </a:xfrm>
          <a:prstGeom prst="rect">
            <a:avLst/>
          </a:prstGeom>
          <a:solidFill>
            <a:srgbClr val="FFFFFF"/>
          </a:solidFill>
          <a:ln w="12700">
            <a:miter lim="400000"/>
          </a:ln>
        </p:spPr>
        <p:txBody>
          <a:bodyPr lIns="45719" rIns="45719"/>
          <a:lstStyle/>
          <a:p>
            <a:pPr>
              <a:defRPr>
                <a:latin typeface="Arial"/>
                <a:ea typeface="Arial"/>
                <a:cs typeface="Arial"/>
                <a:sym typeface="Arial"/>
              </a:defRPr>
            </a:pPr>
            <a:endParaRPr/>
          </a:p>
        </p:txBody>
      </p:sp>
      <p:sp>
        <p:nvSpPr>
          <p:cNvPr id="44" name="Прямоугольник"/>
          <p:cNvSpPr/>
          <p:nvPr/>
        </p:nvSpPr>
        <p:spPr>
          <a:xfrm>
            <a:off x="0" y="8103234"/>
            <a:ext cx="18288000" cy="421007"/>
          </a:xfrm>
          <a:prstGeom prst="rect">
            <a:avLst/>
          </a:prstGeom>
          <a:solidFill>
            <a:srgbClr val="150599"/>
          </a:solidFill>
          <a:ln w="12700">
            <a:miter lim="400000"/>
          </a:ln>
        </p:spPr>
        <p:txBody>
          <a:bodyPr lIns="45719" rIns="45719"/>
          <a:lstStyle/>
          <a:p>
            <a:pPr>
              <a:defRPr>
                <a:latin typeface="Arial"/>
                <a:ea typeface="Arial"/>
                <a:cs typeface="Arial"/>
                <a:sym typeface="Arial"/>
              </a:defRPr>
            </a:pPr>
            <a:endParaRPr/>
          </a:p>
        </p:txBody>
      </p:sp>
      <p:sp>
        <p:nvSpPr>
          <p:cNvPr id="45" name="Прямоугольник"/>
          <p:cNvSpPr/>
          <p:nvPr/>
        </p:nvSpPr>
        <p:spPr>
          <a:xfrm>
            <a:off x="0" y="8470622"/>
            <a:ext cx="18288000" cy="421244"/>
          </a:xfrm>
          <a:prstGeom prst="rect">
            <a:avLst/>
          </a:prstGeom>
          <a:solidFill>
            <a:srgbClr val="CD0808"/>
          </a:solidFill>
          <a:ln w="12700">
            <a:miter lim="400000"/>
          </a:ln>
        </p:spPr>
        <p:txBody>
          <a:bodyPr lIns="45719" rIns="45719"/>
          <a:lstStyle/>
          <a:p>
            <a:pPr>
              <a:defRPr>
                <a:latin typeface="Arial"/>
                <a:ea typeface="Arial"/>
                <a:cs typeface="Arial"/>
                <a:sym typeface="Arial"/>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159" name="image.png" descr="image.png"/>
          <p:cNvPicPr>
            <a:picLocks noChangeAspect="1"/>
          </p:cNvPicPr>
          <p:nvPr/>
        </p:nvPicPr>
        <p:blipFill>
          <a:blip r:embed="rId2">
            <a:extLst/>
          </a:blip>
          <a:srcRect l="44801" t="44801" r="44801" b="44801"/>
          <a:stretch>
            <a:fillRect/>
          </a:stretch>
        </p:blipFill>
        <p:spPr>
          <a:xfrm>
            <a:off x="8166100" y="9456737"/>
            <a:ext cx="1901825" cy="1901826"/>
          </a:xfrm>
          <a:prstGeom prst="rect">
            <a:avLst/>
          </a:prstGeom>
          <a:ln w="12700">
            <a:miter lim="400000"/>
          </a:ln>
        </p:spPr>
      </p:pic>
      <p:pic>
        <p:nvPicPr>
          <p:cNvPr id="160" name="image.png" descr="image.png"/>
          <p:cNvPicPr>
            <a:picLocks noChangeAspect="1"/>
          </p:cNvPicPr>
          <p:nvPr/>
        </p:nvPicPr>
        <p:blipFill>
          <a:blip r:embed="rId3">
            <a:extLst/>
          </a:blip>
          <a:srcRect l="44801" t="44801" r="44801" b="44801"/>
          <a:stretch>
            <a:fillRect/>
          </a:stretch>
        </p:blipFill>
        <p:spPr>
          <a:xfrm>
            <a:off x="8180387" y="-1031875"/>
            <a:ext cx="1900239" cy="1901825"/>
          </a:xfrm>
          <a:prstGeom prst="rect">
            <a:avLst/>
          </a:prstGeom>
          <a:ln w="12700">
            <a:miter lim="400000"/>
          </a:ln>
        </p:spPr>
      </p:pic>
      <p:sp>
        <p:nvSpPr>
          <p:cNvPr id="161" name="II stage"/>
          <p:cNvSpPr txBox="1"/>
          <p:nvPr/>
        </p:nvSpPr>
        <p:spPr>
          <a:xfrm>
            <a:off x="668337" y="3009900"/>
            <a:ext cx="16951326" cy="3126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12400"/>
              </a:lnSpc>
              <a:defRPr sz="10000" b="1">
                <a:solidFill>
                  <a:srgbClr val="FFFFFF"/>
                </a:solidFill>
                <a:latin typeface="Oswald"/>
                <a:ea typeface="Oswald"/>
                <a:cs typeface="Oswald"/>
                <a:sym typeface="Oswald"/>
              </a:defRPr>
            </a:pPr>
            <a:r>
              <a:t>II </a:t>
            </a:r>
            <a:r>
              <a:rPr cap="all"/>
              <a:t>stage</a:t>
            </a:r>
          </a:p>
        </p:txBody>
      </p:sp>
      <p:sp>
        <p:nvSpPr>
          <p:cNvPr id="162" name="CONTACT THE REPRESENTATIVE OF THE MEDICAL ORGANIZATION FOR DETERMINING THE TREATMENT CONDITIONS…"/>
          <p:cNvSpPr txBox="1"/>
          <p:nvPr/>
        </p:nvSpPr>
        <p:spPr>
          <a:xfrm>
            <a:off x="533400" y="5143500"/>
            <a:ext cx="17457737" cy="2505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6700"/>
              </a:lnSpc>
              <a:defRPr sz="4200" b="1">
                <a:solidFill>
                  <a:srgbClr val="D9D9D9"/>
                </a:solidFill>
                <a:latin typeface="Oswald"/>
                <a:ea typeface="Oswald"/>
                <a:cs typeface="Oswald"/>
                <a:sym typeface="Oswald"/>
              </a:defRPr>
            </a:pPr>
            <a:r>
              <a:t>CONTACT THE REPRESENTATIVE OF THE MEDICAL ORGANIZATION FOR DETERMINING THE TREATMENT CONDITIONS</a:t>
            </a:r>
          </a:p>
          <a:p>
            <a:pPr algn="ctr">
              <a:lnSpc>
                <a:spcPts val="6700"/>
              </a:lnSpc>
              <a:defRPr sz="4200" b="1">
                <a:solidFill>
                  <a:srgbClr val="D9D9D9"/>
                </a:solidFill>
                <a:latin typeface="Oswald"/>
                <a:ea typeface="Oswald"/>
                <a:cs typeface="Oswald"/>
                <a:sym typeface="Oswald"/>
              </a:defRPr>
            </a:pPr>
            <a:r>
              <a:t> AND PREPARATION OF DOCUMENTS FOR VISIT TO RUSSIA</a:t>
            </a:r>
          </a:p>
        </p:txBody>
      </p:sp>
      <p:sp>
        <p:nvSpPr>
          <p:cNvPr id="163" name="10"/>
          <p:cNvSpPr txBox="1"/>
          <p:nvPr/>
        </p:nvSpPr>
        <p:spPr>
          <a:xfrm>
            <a:off x="17291050" y="12065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10</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1. GO  THE SITE OF THE PROFILE MEDICAL ORGANIZATION…"/>
          <p:cNvSpPr txBox="1"/>
          <p:nvPr/>
        </p:nvSpPr>
        <p:spPr>
          <a:xfrm>
            <a:off x="877888" y="247650"/>
            <a:ext cx="17148174" cy="7335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5200"/>
              </a:lnSpc>
              <a:defRPr sz="3600">
                <a:solidFill>
                  <a:srgbClr val="FFFFFF"/>
                </a:solidFill>
                <a:latin typeface="+mj-lt"/>
                <a:ea typeface="+mj-ea"/>
                <a:cs typeface="+mj-cs"/>
                <a:sym typeface="Helvetica"/>
              </a:defRPr>
            </a:pPr>
            <a:r>
              <a:rPr dirty="0"/>
              <a:t>1. GO </a:t>
            </a:r>
            <a:r>
              <a:rPr dirty="0" smtClean="0"/>
              <a:t>THE </a:t>
            </a:r>
            <a:r>
              <a:rPr lang="en-US" dirty="0" smtClean="0"/>
              <a:t>WEB</a:t>
            </a:r>
            <a:r>
              <a:rPr dirty="0" smtClean="0"/>
              <a:t>SITE </a:t>
            </a:r>
            <a:r>
              <a:rPr dirty="0"/>
              <a:t>OF THE </a:t>
            </a:r>
            <a:r>
              <a:rPr dirty="0" smtClean="0"/>
              <a:t>MEDICAL </a:t>
            </a:r>
            <a:r>
              <a:rPr dirty="0"/>
              <a:t>ORGANIZATION</a:t>
            </a:r>
          </a:p>
          <a:p>
            <a:pPr>
              <a:lnSpc>
                <a:spcPts val="5200"/>
              </a:lnSpc>
              <a:defRPr sz="3600">
                <a:solidFill>
                  <a:srgbClr val="FFFFFF"/>
                </a:solidFill>
                <a:latin typeface="+mj-lt"/>
                <a:ea typeface="+mj-ea"/>
                <a:cs typeface="+mj-cs"/>
                <a:sym typeface="Helvetica"/>
              </a:defRPr>
            </a:pPr>
            <a:r>
              <a:rPr dirty="0"/>
              <a:t> IN SECTION "MEDICAL TOURISM"</a:t>
            </a:r>
          </a:p>
          <a:p>
            <a:pPr>
              <a:lnSpc>
                <a:spcPts val="5200"/>
              </a:lnSpc>
              <a:defRPr sz="3600">
                <a:solidFill>
                  <a:srgbClr val="FFFFFF"/>
                </a:solidFill>
                <a:latin typeface="+mj-lt"/>
                <a:ea typeface="+mj-ea"/>
                <a:cs typeface="+mj-cs"/>
                <a:sym typeface="Helvetica"/>
              </a:defRPr>
            </a:pPr>
            <a:endParaRPr dirty="0"/>
          </a:p>
          <a:p>
            <a:pPr>
              <a:lnSpc>
                <a:spcPts val="5200"/>
              </a:lnSpc>
              <a:defRPr sz="3600">
                <a:solidFill>
                  <a:srgbClr val="FFFFFF"/>
                </a:solidFill>
                <a:latin typeface="+mj-lt"/>
                <a:ea typeface="+mj-ea"/>
                <a:cs typeface="+mj-cs"/>
                <a:sym typeface="Helvetica"/>
              </a:defRPr>
            </a:pPr>
            <a:r>
              <a:rPr dirty="0"/>
              <a:t> 2. READ THE INFORMATION SUBMITTED</a:t>
            </a:r>
          </a:p>
          <a:p>
            <a:pPr>
              <a:lnSpc>
                <a:spcPts val="5200"/>
              </a:lnSpc>
              <a:defRPr sz="3600">
                <a:solidFill>
                  <a:srgbClr val="FFFFFF"/>
                </a:solidFill>
                <a:latin typeface="+mj-lt"/>
                <a:ea typeface="+mj-ea"/>
                <a:cs typeface="+mj-cs"/>
                <a:sym typeface="Helvetica"/>
              </a:defRPr>
            </a:pPr>
            <a:endParaRPr dirty="0"/>
          </a:p>
          <a:p>
            <a:pPr>
              <a:lnSpc>
                <a:spcPts val="5200"/>
              </a:lnSpc>
              <a:defRPr sz="3600">
                <a:solidFill>
                  <a:srgbClr val="FFFFFF"/>
                </a:solidFill>
                <a:latin typeface="+mj-lt"/>
                <a:ea typeface="+mj-ea"/>
                <a:cs typeface="+mj-cs"/>
                <a:sym typeface="Helvetica"/>
              </a:defRPr>
            </a:pPr>
            <a:r>
              <a:rPr dirty="0"/>
              <a:t> 3. WRITE YOUR REQUEST FOR THE SPECIFIED E-MAIL</a:t>
            </a:r>
          </a:p>
          <a:p>
            <a:pPr>
              <a:lnSpc>
                <a:spcPts val="5200"/>
              </a:lnSpc>
              <a:defRPr sz="3600">
                <a:solidFill>
                  <a:srgbClr val="FFFFFF"/>
                </a:solidFill>
                <a:latin typeface="+mj-lt"/>
                <a:ea typeface="+mj-ea"/>
                <a:cs typeface="+mj-cs"/>
                <a:sym typeface="Helvetica"/>
              </a:defRPr>
            </a:pPr>
            <a:r>
              <a:rPr dirty="0"/>
              <a:t> OR CALL ON THE SPECIFIED TELEPHONE NUMBER</a:t>
            </a:r>
          </a:p>
          <a:p>
            <a:pPr>
              <a:lnSpc>
                <a:spcPts val="5200"/>
              </a:lnSpc>
              <a:defRPr sz="3600">
                <a:solidFill>
                  <a:srgbClr val="FFFFFF"/>
                </a:solidFill>
                <a:latin typeface="+mj-lt"/>
                <a:ea typeface="+mj-ea"/>
                <a:cs typeface="+mj-cs"/>
                <a:sym typeface="Helvetica"/>
              </a:defRPr>
            </a:pPr>
            <a:endParaRPr dirty="0"/>
          </a:p>
          <a:p>
            <a:pPr>
              <a:lnSpc>
                <a:spcPts val="5200"/>
              </a:lnSpc>
              <a:defRPr sz="3600">
                <a:solidFill>
                  <a:srgbClr val="FFFFFF"/>
                </a:solidFill>
                <a:latin typeface="+mj-lt"/>
                <a:ea typeface="+mj-ea"/>
                <a:cs typeface="+mj-cs"/>
                <a:sym typeface="Helvetica"/>
              </a:defRPr>
            </a:pPr>
            <a:r>
              <a:rPr dirty="0"/>
              <a:t> 4. GET CONFIRMATION FOR TREATMENT AND FOLLOW RECEIVED</a:t>
            </a:r>
          </a:p>
          <a:p>
            <a:pPr>
              <a:lnSpc>
                <a:spcPts val="5200"/>
              </a:lnSpc>
              <a:defRPr sz="3600">
                <a:solidFill>
                  <a:srgbClr val="FFFFFF"/>
                </a:solidFill>
                <a:latin typeface="+mj-lt"/>
                <a:ea typeface="+mj-ea"/>
                <a:cs typeface="+mj-cs"/>
                <a:sym typeface="Helvetica"/>
              </a:defRPr>
            </a:pPr>
            <a:r>
              <a:rPr dirty="0"/>
              <a:t> FROM A MEDICAL ORGANIZATION TO RECOMMENDATIONS FOR DRAWING UP THE RELATED DOCUMENTATION</a:t>
            </a:r>
          </a:p>
        </p:txBody>
      </p:sp>
      <p:pic>
        <p:nvPicPr>
          <p:cNvPr id="166" name="image.png" descr="image.png"/>
          <p:cNvPicPr>
            <a:picLocks noChangeAspect="1"/>
          </p:cNvPicPr>
          <p:nvPr/>
        </p:nvPicPr>
        <p:blipFill>
          <a:blip r:embed="rId3">
            <a:extLst/>
          </a:blip>
          <a:stretch>
            <a:fillRect/>
          </a:stretch>
        </p:blipFill>
        <p:spPr>
          <a:xfrm>
            <a:off x="877887" y="8469312"/>
            <a:ext cx="1366838" cy="1236663"/>
          </a:xfrm>
          <a:prstGeom prst="rect">
            <a:avLst/>
          </a:prstGeom>
          <a:ln w="12700">
            <a:miter lim="400000"/>
          </a:ln>
        </p:spPr>
      </p:pic>
      <p:sp>
        <p:nvSpPr>
          <p:cNvPr id="167" name="IN CASE OF ADDITIONAL QUESTIONS, CONTACT THE COORDINATING CENTER OF EXPORT OF MEDICAL SERVICES OF FSBI &quot;TSNIIOIZ&quot; RUSSIAN MINISTRY OF HEALTH.…"/>
          <p:cNvSpPr txBox="1"/>
          <p:nvPr/>
        </p:nvSpPr>
        <p:spPr>
          <a:xfrm>
            <a:off x="2751137" y="8183914"/>
            <a:ext cx="14316076" cy="1846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3600"/>
              </a:lnSpc>
              <a:defRPr sz="2400">
                <a:solidFill>
                  <a:srgbClr val="FEFDFF"/>
                </a:solidFill>
                <a:latin typeface="Oswald"/>
                <a:ea typeface="Oswald"/>
                <a:cs typeface="Oswald"/>
                <a:sym typeface="Oswald"/>
              </a:defRPr>
            </a:pPr>
            <a:r>
              <a:rPr dirty="0"/>
              <a:t>IN CASE OF ADDITIONAL QUESTIONS, CONTACT THE COORDINATING CENTER OF EXPORT OF MEDICAL SERVICES OF </a:t>
            </a:r>
            <a:r>
              <a:rPr lang="en-US" dirty="0" smtClean="0"/>
              <a:t>FEDERAL RESEARCH INSTITUTE FOR HEALTH ORGANIZATION AND INFORMATICS OF MINISTRY OF HEALTH OF THE RUSSIAN FEDERATION</a:t>
            </a:r>
            <a:r>
              <a:rPr dirty="0" smtClean="0"/>
              <a:t>.</a:t>
            </a:r>
            <a:endParaRPr dirty="0"/>
          </a:p>
          <a:p>
            <a:pPr>
              <a:lnSpc>
                <a:spcPts val="3600"/>
              </a:lnSpc>
              <a:defRPr sz="2400">
                <a:solidFill>
                  <a:srgbClr val="FEFDFF"/>
                </a:solidFill>
                <a:latin typeface="Oswald"/>
                <a:ea typeface="Oswald"/>
                <a:cs typeface="Oswald"/>
                <a:sym typeface="Oswald"/>
              </a:defRPr>
            </a:pPr>
            <a:r>
              <a:rPr dirty="0"/>
              <a:t> FOR COMMUNICATION, PLEASE GO TO THE CONTACTS SECTION</a:t>
            </a:r>
          </a:p>
        </p:txBody>
      </p:sp>
      <p:sp>
        <p:nvSpPr>
          <p:cNvPr id="168" name="11"/>
          <p:cNvSpPr txBox="1"/>
          <p:nvPr/>
        </p:nvSpPr>
        <p:spPr>
          <a:xfrm>
            <a:off x="17291050" y="24765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11</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170" name="image.png" descr="image.png"/>
          <p:cNvPicPr>
            <a:picLocks noChangeAspect="1"/>
          </p:cNvPicPr>
          <p:nvPr/>
        </p:nvPicPr>
        <p:blipFill>
          <a:blip r:embed="rId2">
            <a:extLst/>
          </a:blip>
          <a:srcRect l="44801" t="44801" r="44801" b="44801"/>
          <a:stretch>
            <a:fillRect/>
          </a:stretch>
        </p:blipFill>
        <p:spPr>
          <a:xfrm>
            <a:off x="8166100" y="9456737"/>
            <a:ext cx="1901825" cy="1901826"/>
          </a:xfrm>
          <a:prstGeom prst="rect">
            <a:avLst/>
          </a:prstGeom>
          <a:ln w="12700">
            <a:miter lim="400000"/>
          </a:ln>
        </p:spPr>
      </p:pic>
      <p:pic>
        <p:nvPicPr>
          <p:cNvPr id="171" name="image.png" descr="image.png"/>
          <p:cNvPicPr>
            <a:picLocks noChangeAspect="1"/>
          </p:cNvPicPr>
          <p:nvPr/>
        </p:nvPicPr>
        <p:blipFill>
          <a:blip r:embed="rId3">
            <a:extLst/>
          </a:blip>
          <a:srcRect l="44801" t="44801" r="44801" b="44801"/>
          <a:stretch>
            <a:fillRect/>
          </a:stretch>
        </p:blipFill>
        <p:spPr>
          <a:xfrm>
            <a:off x="8180387" y="-1031875"/>
            <a:ext cx="1900239" cy="1901825"/>
          </a:xfrm>
          <a:prstGeom prst="rect">
            <a:avLst/>
          </a:prstGeom>
          <a:ln w="12700">
            <a:miter lim="400000"/>
          </a:ln>
        </p:spPr>
      </p:pic>
      <p:sp>
        <p:nvSpPr>
          <p:cNvPr id="172" name="III stage"/>
          <p:cNvSpPr txBox="1"/>
          <p:nvPr/>
        </p:nvSpPr>
        <p:spPr>
          <a:xfrm>
            <a:off x="668337" y="3009900"/>
            <a:ext cx="16951326" cy="3126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12400"/>
              </a:lnSpc>
              <a:defRPr sz="10000" b="1">
                <a:solidFill>
                  <a:srgbClr val="FFFFFF"/>
                </a:solidFill>
                <a:latin typeface="Oswald"/>
                <a:ea typeface="Oswald"/>
                <a:cs typeface="Oswald"/>
                <a:sym typeface="Oswald"/>
              </a:defRPr>
            </a:pPr>
            <a:r>
              <a:t>III </a:t>
            </a:r>
            <a:r>
              <a:rPr cap="all"/>
              <a:t>stage</a:t>
            </a:r>
          </a:p>
        </p:txBody>
      </p:sp>
      <p:sp>
        <p:nvSpPr>
          <p:cNvPr id="173" name="CHOOSE ACCOMMODATION AND TRANSPORT…"/>
          <p:cNvSpPr txBox="1"/>
          <p:nvPr/>
        </p:nvSpPr>
        <p:spPr>
          <a:xfrm>
            <a:off x="414337" y="5143500"/>
            <a:ext cx="17459326" cy="1654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6700"/>
              </a:lnSpc>
              <a:defRPr sz="4200" b="1">
                <a:solidFill>
                  <a:srgbClr val="D9D9D9"/>
                </a:solidFill>
                <a:latin typeface="Oswald"/>
                <a:ea typeface="Oswald"/>
                <a:cs typeface="Oswald"/>
                <a:sym typeface="Oswald"/>
              </a:defRPr>
            </a:pPr>
            <a:r>
              <a:t>CHOOSE ACCOMMODATION AND TRANSPORT</a:t>
            </a:r>
          </a:p>
          <a:p>
            <a:pPr algn="ctr">
              <a:lnSpc>
                <a:spcPts val="6700"/>
              </a:lnSpc>
              <a:defRPr sz="4200" b="1">
                <a:solidFill>
                  <a:srgbClr val="D9D9D9"/>
                </a:solidFill>
                <a:latin typeface="Oswald"/>
                <a:ea typeface="Oswald"/>
                <a:cs typeface="Oswald"/>
                <a:sym typeface="Oswald"/>
              </a:defRPr>
            </a:pPr>
            <a:r>
              <a:t> FOR A COMFORTABLE STAY IN MURMAN REGION</a:t>
            </a:r>
          </a:p>
        </p:txBody>
      </p:sp>
      <p:sp>
        <p:nvSpPr>
          <p:cNvPr id="174" name="12"/>
          <p:cNvSpPr txBox="1"/>
          <p:nvPr/>
        </p:nvSpPr>
        <p:spPr>
          <a:xfrm>
            <a:off x="17291050" y="17145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12</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6" name="TRANSPORT"/>
          <p:cNvSpPr txBox="1"/>
          <p:nvPr/>
        </p:nvSpPr>
        <p:spPr>
          <a:xfrm>
            <a:off x="5961062" y="217487"/>
            <a:ext cx="8461376" cy="11145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8900"/>
              </a:lnSpc>
              <a:defRPr sz="7200" b="1">
                <a:solidFill>
                  <a:srgbClr val="FFFFFF"/>
                </a:solidFill>
                <a:latin typeface="Oswald"/>
                <a:ea typeface="Oswald"/>
                <a:cs typeface="Oswald"/>
                <a:sym typeface="Oswald"/>
              </a:defRPr>
            </a:lvl1pPr>
          </a:lstStyle>
          <a:p>
            <a:r>
              <a:t>TRANSPORT</a:t>
            </a:r>
          </a:p>
        </p:txBody>
      </p:sp>
      <p:pic>
        <p:nvPicPr>
          <p:cNvPr id="177" name="image.png" descr="image.png"/>
          <p:cNvPicPr>
            <a:picLocks noChangeAspect="1"/>
          </p:cNvPicPr>
          <p:nvPr/>
        </p:nvPicPr>
        <p:blipFill>
          <a:blip r:embed="rId3">
            <a:extLst/>
          </a:blip>
          <a:srcRect l="44801" t="44801" r="44801" b="44801"/>
          <a:stretch>
            <a:fillRect/>
          </a:stretch>
        </p:blipFill>
        <p:spPr>
          <a:xfrm>
            <a:off x="16962437" y="-693738"/>
            <a:ext cx="1901826" cy="1900239"/>
          </a:xfrm>
          <a:prstGeom prst="rect">
            <a:avLst/>
          </a:prstGeom>
          <a:ln w="12700">
            <a:miter lim="400000"/>
          </a:ln>
        </p:spPr>
      </p:pic>
      <p:sp>
        <p:nvSpPr>
          <p:cNvPr id="178" name="If you arrived in Murmansk by plane:"/>
          <p:cNvSpPr txBox="1"/>
          <p:nvPr/>
        </p:nvSpPr>
        <p:spPr>
          <a:xfrm>
            <a:off x="471487" y="1408112"/>
            <a:ext cx="17430751" cy="8597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342900" indent="-342900">
              <a:lnSpc>
                <a:spcPts val="7800"/>
              </a:lnSpc>
              <a:defRPr sz="2500" b="1">
                <a:latin typeface="Arial Narrow"/>
                <a:ea typeface="Arial Narrow"/>
                <a:cs typeface="Arial Narrow"/>
                <a:sym typeface="Arial Narrow"/>
              </a:defRPr>
            </a:lvl1pPr>
          </a:lstStyle>
          <a:p>
            <a:r>
              <a:t>If you arrived in Murmansk by plane:</a:t>
            </a:r>
          </a:p>
        </p:txBody>
      </p:sp>
      <p:grpSp>
        <p:nvGrpSpPr>
          <p:cNvPr id="181" name="Группа"/>
          <p:cNvGrpSpPr/>
          <p:nvPr/>
        </p:nvGrpSpPr>
        <p:grpSpPr>
          <a:xfrm>
            <a:off x="2828925" y="3309167"/>
            <a:ext cx="750888" cy="325391"/>
            <a:chOff x="0" y="0"/>
            <a:chExt cx="750887" cy="325389"/>
          </a:xfrm>
        </p:grpSpPr>
        <p:sp>
          <p:nvSpPr>
            <p:cNvPr id="179" name="Прямоугольник"/>
            <p:cNvSpPr/>
            <p:nvPr/>
          </p:nvSpPr>
          <p:spPr>
            <a:xfrm>
              <a:off x="0" y="138168"/>
              <a:ext cx="559930" cy="49054"/>
            </a:xfrm>
            <a:prstGeom prst="rect">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sp>
          <p:nvSpPr>
            <p:cNvPr id="180" name="Треугольник"/>
            <p:cNvSpPr/>
            <p:nvPr/>
          </p:nvSpPr>
          <p:spPr>
            <a:xfrm>
              <a:off x="509116" y="0"/>
              <a:ext cx="241772" cy="325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0800"/>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grpSp>
      <p:sp>
        <p:nvSpPr>
          <p:cNvPr id="182" name="Прямоугольник"/>
          <p:cNvSpPr/>
          <p:nvPr/>
        </p:nvSpPr>
        <p:spPr>
          <a:xfrm>
            <a:off x="471487" y="2952750"/>
            <a:ext cx="2419351" cy="1038225"/>
          </a:xfrm>
          <a:prstGeom prst="rect">
            <a:avLst/>
          </a:prstGeom>
          <a:solidFill>
            <a:srgbClr val="D9D9D9"/>
          </a:solidFill>
          <a:ln w="12700">
            <a:miter lim="400000"/>
          </a:ln>
        </p:spPr>
        <p:txBody>
          <a:bodyPr lIns="45719" rIns="45719"/>
          <a:lstStyle/>
          <a:p>
            <a:pPr>
              <a:defRPr>
                <a:latin typeface="Arial"/>
                <a:ea typeface="Arial"/>
                <a:cs typeface="Arial"/>
                <a:sym typeface="Arial"/>
              </a:defRPr>
            </a:pPr>
            <a:endParaRPr/>
          </a:p>
        </p:txBody>
      </p:sp>
      <p:sp>
        <p:nvSpPr>
          <p:cNvPr id="183" name="Прямоугольник"/>
          <p:cNvSpPr/>
          <p:nvPr/>
        </p:nvSpPr>
        <p:spPr>
          <a:xfrm>
            <a:off x="3603625" y="3000375"/>
            <a:ext cx="3838575" cy="1012825"/>
          </a:xfrm>
          <a:prstGeom prst="rect">
            <a:avLst/>
          </a:prstGeom>
          <a:solidFill>
            <a:srgbClr val="D9D9D9"/>
          </a:solidFill>
          <a:ln w="12700">
            <a:miter lim="400000"/>
          </a:ln>
        </p:spPr>
        <p:txBody>
          <a:bodyPr lIns="45719" rIns="45719"/>
          <a:lstStyle/>
          <a:p>
            <a:pPr>
              <a:defRPr>
                <a:latin typeface="Arial"/>
                <a:ea typeface="Arial"/>
                <a:cs typeface="Arial"/>
                <a:sym typeface="Arial"/>
              </a:defRPr>
            </a:pPr>
            <a:endParaRPr/>
          </a:p>
        </p:txBody>
      </p:sp>
      <p:sp>
        <p:nvSpPr>
          <p:cNvPr id="184" name="Прямоугольник"/>
          <p:cNvSpPr/>
          <p:nvPr/>
        </p:nvSpPr>
        <p:spPr>
          <a:xfrm>
            <a:off x="8069262" y="2928937"/>
            <a:ext cx="3838576" cy="611188"/>
          </a:xfrm>
          <a:prstGeom prst="rect">
            <a:avLst/>
          </a:prstGeom>
          <a:solidFill>
            <a:srgbClr val="D9D9D9"/>
          </a:solidFill>
          <a:ln w="12700">
            <a:miter lim="400000"/>
          </a:ln>
        </p:spPr>
        <p:txBody>
          <a:bodyPr lIns="45719" rIns="45719"/>
          <a:lstStyle/>
          <a:p>
            <a:pPr>
              <a:defRPr>
                <a:latin typeface="Arial"/>
                <a:ea typeface="Arial"/>
                <a:cs typeface="Arial"/>
                <a:sym typeface="Arial"/>
              </a:defRPr>
            </a:pPr>
            <a:endParaRPr/>
          </a:p>
        </p:txBody>
      </p:sp>
      <p:grpSp>
        <p:nvGrpSpPr>
          <p:cNvPr id="187" name="Группа"/>
          <p:cNvGrpSpPr/>
          <p:nvPr/>
        </p:nvGrpSpPr>
        <p:grpSpPr>
          <a:xfrm>
            <a:off x="11931650" y="3779067"/>
            <a:ext cx="750888" cy="325391"/>
            <a:chOff x="0" y="0"/>
            <a:chExt cx="750887" cy="325389"/>
          </a:xfrm>
        </p:grpSpPr>
        <p:sp>
          <p:nvSpPr>
            <p:cNvPr id="185" name="Прямоугольник"/>
            <p:cNvSpPr/>
            <p:nvPr/>
          </p:nvSpPr>
          <p:spPr>
            <a:xfrm>
              <a:off x="0" y="138168"/>
              <a:ext cx="559930" cy="49054"/>
            </a:xfrm>
            <a:prstGeom prst="rect">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sp>
          <p:nvSpPr>
            <p:cNvPr id="186" name="Треугольник"/>
            <p:cNvSpPr/>
            <p:nvPr/>
          </p:nvSpPr>
          <p:spPr>
            <a:xfrm>
              <a:off x="509116" y="0"/>
              <a:ext cx="241772" cy="325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0800"/>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grpSp>
      <p:sp>
        <p:nvSpPr>
          <p:cNvPr id="188" name="Прямоугольник"/>
          <p:cNvSpPr/>
          <p:nvPr/>
        </p:nvSpPr>
        <p:spPr>
          <a:xfrm>
            <a:off x="8062912" y="3627437"/>
            <a:ext cx="3946526" cy="523876"/>
          </a:xfrm>
          <a:prstGeom prst="rect">
            <a:avLst/>
          </a:prstGeom>
          <a:solidFill>
            <a:srgbClr val="D9D9D9"/>
          </a:solidFill>
          <a:ln w="12700">
            <a:miter lim="400000"/>
          </a:ln>
        </p:spPr>
        <p:txBody>
          <a:bodyPr lIns="45719" rIns="45719"/>
          <a:lstStyle/>
          <a:p>
            <a:pPr>
              <a:defRPr>
                <a:latin typeface="Arial"/>
                <a:ea typeface="Arial"/>
                <a:cs typeface="Arial"/>
                <a:sym typeface="Arial"/>
              </a:defRPr>
            </a:pPr>
            <a:endParaRPr/>
          </a:p>
        </p:txBody>
      </p:sp>
      <p:sp>
        <p:nvSpPr>
          <p:cNvPr id="189" name="Прямоугольник"/>
          <p:cNvSpPr/>
          <p:nvPr/>
        </p:nvSpPr>
        <p:spPr>
          <a:xfrm>
            <a:off x="12695237" y="3605212"/>
            <a:ext cx="5500688" cy="928688"/>
          </a:xfrm>
          <a:prstGeom prst="rect">
            <a:avLst/>
          </a:prstGeom>
          <a:solidFill>
            <a:srgbClr val="D9D9D9"/>
          </a:solidFill>
          <a:ln w="12700">
            <a:miter lim="400000"/>
          </a:ln>
        </p:spPr>
        <p:txBody>
          <a:bodyPr lIns="45719" rIns="45719"/>
          <a:lstStyle/>
          <a:p>
            <a:pPr>
              <a:defRPr>
                <a:latin typeface="Arial"/>
                <a:ea typeface="Arial"/>
                <a:cs typeface="Arial"/>
                <a:sym typeface="Arial"/>
              </a:defRPr>
            </a:pPr>
            <a:endParaRPr/>
          </a:p>
        </p:txBody>
      </p:sp>
      <p:grpSp>
        <p:nvGrpSpPr>
          <p:cNvPr id="192" name="Группа"/>
          <p:cNvGrpSpPr/>
          <p:nvPr/>
        </p:nvGrpSpPr>
        <p:grpSpPr>
          <a:xfrm>
            <a:off x="11996737" y="3167884"/>
            <a:ext cx="661988" cy="326970"/>
            <a:chOff x="0" y="0"/>
            <a:chExt cx="661987" cy="326969"/>
          </a:xfrm>
        </p:grpSpPr>
        <p:sp>
          <p:nvSpPr>
            <p:cNvPr id="190" name="Прямоугольник"/>
            <p:cNvSpPr/>
            <p:nvPr/>
          </p:nvSpPr>
          <p:spPr>
            <a:xfrm>
              <a:off x="0" y="138838"/>
              <a:ext cx="471025" cy="49293"/>
            </a:xfrm>
            <a:prstGeom prst="rect">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sp>
          <p:nvSpPr>
            <p:cNvPr id="191" name="Треугольник"/>
            <p:cNvSpPr/>
            <p:nvPr/>
          </p:nvSpPr>
          <p:spPr>
            <a:xfrm>
              <a:off x="420209" y="0"/>
              <a:ext cx="241779" cy="3269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0800"/>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195" name="Группа"/>
          <p:cNvGrpSpPr/>
          <p:nvPr/>
        </p:nvGrpSpPr>
        <p:grpSpPr>
          <a:xfrm>
            <a:off x="7439502" y="2948309"/>
            <a:ext cx="731292" cy="551799"/>
            <a:chOff x="0" y="0"/>
            <a:chExt cx="731291" cy="551797"/>
          </a:xfrm>
        </p:grpSpPr>
        <p:sp>
          <p:nvSpPr>
            <p:cNvPr id="193" name="Прямоугольник"/>
            <p:cNvSpPr/>
            <p:nvPr/>
          </p:nvSpPr>
          <p:spPr>
            <a:xfrm rot="20068531">
              <a:off x="-10874" y="358829"/>
              <a:ext cx="559240" cy="76201"/>
            </a:xfrm>
            <a:prstGeom prst="rect">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sp>
          <p:nvSpPr>
            <p:cNvPr id="194" name="Треугольник"/>
            <p:cNvSpPr/>
            <p:nvPr/>
          </p:nvSpPr>
          <p:spPr>
            <a:xfrm rot="20068531">
              <a:off x="487178" y="5959"/>
              <a:ext cx="142150" cy="505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0800"/>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198" name="Группа"/>
          <p:cNvGrpSpPr/>
          <p:nvPr/>
        </p:nvGrpSpPr>
        <p:grpSpPr>
          <a:xfrm>
            <a:off x="7435589" y="3510475"/>
            <a:ext cx="726505" cy="578247"/>
            <a:chOff x="0" y="0"/>
            <a:chExt cx="726503" cy="578245"/>
          </a:xfrm>
        </p:grpSpPr>
        <p:sp>
          <p:nvSpPr>
            <p:cNvPr id="196" name="Прямоугольник"/>
            <p:cNvSpPr/>
            <p:nvPr/>
          </p:nvSpPr>
          <p:spPr>
            <a:xfrm rot="1739142">
              <a:off x="-16187" y="129069"/>
              <a:ext cx="552329" cy="75963"/>
            </a:xfrm>
            <a:prstGeom prst="rect">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sp>
          <p:nvSpPr>
            <p:cNvPr id="197" name="Треугольник"/>
            <p:cNvSpPr/>
            <p:nvPr/>
          </p:nvSpPr>
          <p:spPr>
            <a:xfrm rot="1739142">
              <a:off x="464851" y="69847"/>
              <a:ext cx="148890" cy="5038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0800"/>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grpSp>
      <p:sp>
        <p:nvSpPr>
          <p:cNvPr id="199" name="Прямоугольник"/>
          <p:cNvSpPr/>
          <p:nvPr/>
        </p:nvSpPr>
        <p:spPr>
          <a:xfrm>
            <a:off x="12695237" y="2628900"/>
            <a:ext cx="5500688" cy="892175"/>
          </a:xfrm>
          <a:prstGeom prst="rect">
            <a:avLst/>
          </a:prstGeom>
          <a:solidFill>
            <a:srgbClr val="D9D9D9"/>
          </a:solidFill>
          <a:ln w="12700">
            <a:miter lim="400000"/>
          </a:ln>
        </p:spPr>
        <p:txBody>
          <a:bodyPr lIns="45719" rIns="45719"/>
          <a:lstStyle/>
          <a:p>
            <a:pPr>
              <a:defRPr>
                <a:latin typeface="Arial"/>
                <a:ea typeface="Arial"/>
                <a:cs typeface="Arial"/>
                <a:sym typeface="Arial"/>
              </a:defRPr>
            </a:pPr>
            <a:endParaRPr/>
          </a:p>
        </p:txBody>
      </p:sp>
      <p:sp>
        <p:nvSpPr>
          <p:cNvPr id="200" name="Murmansk"/>
          <p:cNvSpPr txBox="1"/>
          <p:nvPr/>
        </p:nvSpPr>
        <p:spPr>
          <a:xfrm>
            <a:off x="304800" y="3162300"/>
            <a:ext cx="2514600" cy="533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400"/>
              </a:lnSpc>
              <a:defRPr sz="3200" b="1">
                <a:solidFill>
                  <a:srgbClr val="CD0808"/>
                </a:solidFill>
                <a:latin typeface="Arial Narrow"/>
                <a:ea typeface="Arial Narrow"/>
                <a:cs typeface="Arial Narrow"/>
                <a:sym typeface="Arial Narrow"/>
              </a:defRPr>
            </a:lvl1pPr>
          </a:lstStyle>
          <a:p>
            <a:r>
              <a:t>Murmansk</a:t>
            </a:r>
          </a:p>
        </p:txBody>
      </p:sp>
      <p:sp>
        <p:nvSpPr>
          <p:cNvPr id="201" name="Murmansk International Airport"/>
          <p:cNvSpPr txBox="1"/>
          <p:nvPr/>
        </p:nvSpPr>
        <p:spPr>
          <a:xfrm>
            <a:off x="3854449" y="3055937"/>
            <a:ext cx="3173414" cy="10584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4400"/>
              </a:lnSpc>
              <a:defRPr b="1">
                <a:latin typeface="Arial Narrow"/>
                <a:ea typeface="Arial Narrow"/>
                <a:cs typeface="Arial Narrow"/>
                <a:sym typeface="Arial Narrow"/>
              </a:defRPr>
            </a:pPr>
            <a:r>
              <a:t>Murmansk International Airport</a:t>
            </a:r>
          </a:p>
          <a:p>
            <a:pPr algn="ctr">
              <a:lnSpc>
                <a:spcPts val="4400"/>
              </a:lnSpc>
              <a:defRPr>
                <a:latin typeface="Oswald"/>
                <a:ea typeface="Oswald"/>
                <a:cs typeface="Oswald"/>
                <a:sym typeface="Oswald"/>
              </a:defRPr>
            </a:pPr>
            <a:r>
              <a:t> </a:t>
            </a:r>
          </a:p>
        </p:txBody>
      </p:sp>
      <p:sp>
        <p:nvSpPr>
          <p:cNvPr id="202" name="PUBLIC TRANSPORT"/>
          <p:cNvSpPr txBox="1"/>
          <p:nvPr/>
        </p:nvSpPr>
        <p:spPr>
          <a:xfrm>
            <a:off x="8494712" y="2952749"/>
            <a:ext cx="2830513" cy="398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1600" b="1">
                <a:latin typeface="Arial Narrow"/>
                <a:ea typeface="Arial Narrow"/>
                <a:cs typeface="Arial Narrow"/>
                <a:sym typeface="Arial Narrow"/>
              </a:defRPr>
            </a:lvl1pPr>
          </a:lstStyle>
          <a:p>
            <a:r>
              <a:t>PUBLIC TRANSPORT</a:t>
            </a:r>
          </a:p>
        </p:txBody>
      </p:sp>
      <p:sp>
        <p:nvSpPr>
          <p:cNvPr id="203" name="TAXI"/>
          <p:cNvSpPr txBox="1"/>
          <p:nvPr/>
        </p:nvSpPr>
        <p:spPr>
          <a:xfrm>
            <a:off x="8763000" y="3619500"/>
            <a:ext cx="2193925" cy="490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400"/>
              </a:lnSpc>
              <a:defRPr sz="1600" b="1">
                <a:latin typeface="Arial Narrow"/>
                <a:ea typeface="Arial Narrow"/>
                <a:cs typeface="Arial Narrow"/>
                <a:sym typeface="Arial Narrow"/>
              </a:defRPr>
            </a:lvl1pPr>
          </a:lstStyle>
          <a:p>
            <a:r>
              <a:t>TAXI</a:t>
            </a:r>
          </a:p>
        </p:txBody>
      </p:sp>
      <p:sp>
        <p:nvSpPr>
          <p:cNvPr id="204" name="USE A TAXI SERVICE IN RUSSIA THROUGH APPLICATIONS AVAILABLE FOR YOUR MOBILE PHONES:…"/>
          <p:cNvSpPr txBox="1"/>
          <p:nvPr/>
        </p:nvSpPr>
        <p:spPr>
          <a:xfrm>
            <a:off x="12768262" y="3676650"/>
            <a:ext cx="5395913" cy="787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100"/>
              </a:lnSpc>
              <a:defRPr sz="1400" b="1">
                <a:solidFill>
                  <a:srgbClr val="CD0808"/>
                </a:solidFill>
                <a:latin typeface="Arial Narrow"/>
                <a:ea typeface="Arial Narrow"/>
                <a:cs typeface="Arial Narrow"/>
                <a:sym typeface="Arial Narrow"/>
              </a:defRPr>
            </a:pPr>
            <a:r>
              <a:t>USE A TAXI SERVICE IN RUSSIA THROUGH APPLICATIONS AVAILABLE FOR YOUR MOBILE PHONES:</a:t>
            </a:r>
          </a:p>
          <a:p>
            <a:pPr>
              <a:lnSpc>
                <a:spcPts val="2100"/>
              </a:lnSpc>
              <a:defRPr sz="1400" b="1">
                <a:latin typeface="Arial Narrow"/>
                <a:ea typeface="Arial Narrow"/>
                <a:cs typeface="Arial Narrow"/>
                <a:sym typeface="Arial Narrow"/>
              </a:defRPr>
            </a:pPr>
            <a:r>
              <a:t>YANDEX. TAXI,  АВТОЛИГА</a:t>
            </a:r>
            <a:r>
              <a:rPr>
                <a:latin typeface="Oswald"/>
                <a:ea typeface="Oswald"/>
                <a:cs typeface="Oswald"/>
                <a:sym typeface="Oswald"/>
              </a:rPr>
              <a:t>.</a:t>
            </a:r>
          </a:p>
        </p:txBody>
      </p:sp>
      <p:sp>
        <p:nvSpPr>
          <p:cNvPr id="205" name="DEPARTURE FROM THE AIRPORT.  ROUTES AND SCHEDULE  murmanbus.ru"/>
          <p:cNvSpPr txBox="1"/>
          <p:nvPr/>
        </p:nvSpPr>
        <p:spPr>
          <a:xfrm>
            <a:off x="12800012" y="2751137"/>
            <a:ext cx="5332413"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50000"/>
              </a:lnSpc>
              <a:defRPr sz="1600" b="1">
                <a:solidFill>
                  <a:srgbClr val="CD0808"/>
                </a:solidFill>
                <a:latin typeface="Arial Narrow"/>
                <a:ea typeface="Arial Narrow"/>
                <a:cs typeface="Arial Narrow"/>
                <a:sym typeface="Arial Narrow"/>
              </a:defRPr>
            </a:pPr>
            <a:r>
              <a:t>DEPARTURE FROM THE AIRPORT.  ROUTES AND SCHEDULE  </a:t>
            </a:r>
            <a:r>
              <a:rPr sz="1800">
                <a:solidFill>
                  <a:srgbClr val="000000"/>
                </a:solidFill>
                <a:latin typeface="Calibri"/>
                <a:ea typeface="Calibri"/>
                <a:cs typeface="Calibri"/>
                <a:sym typeface="Calibri"/>
              </a:rPr>
              <a:t>murmanbus.ru</a:t>
            </a:r>
          </a:p>
        </p:txBody>
      </p:sp>
      <p:sp>
        <p:nvSpPr>
          <p:cNvPr id="206" name="13"/>
          <p:cNvSpPr txBox="1"/>
          <p:nvPr/>
        </p:nvSpPr>
        <p:spPr>
          <a:xfrm>
            <a:off x="17291050" y="207962"/>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13</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3736"/>
        </a:solidFill>
        <a:effectLst/>
      </p:bgPr>
    </p:bg>
    <p:spTree>
      <p:nvGrpSpPr>
        <p:cNvPr id="1" name=""/>
        <p:cNvGrpSpPr/>
        <p:nvPr/>
      </p:nvGrpSpPr>
      <p:grpSpPr>
        <a:xfrm>
          <a:off x="0" y="0"/>
          <a:ext cx="0" cy="0"/>
          <a:chOff x="0" y="0"/>
          <a:chExt cx="0" cy="0"/>
        </a:xfrm>
      </p:grpSpPr>
      <p:sp>
        <p:nvSpPr>
          <p:cNvPr id="208" name="Прямоугольник"/>
          <p:cNvSpPr/>
          <p:nvPr/>
        </p:nvSpPr>
        <p:spPr>
          <a:xfrm>
            <a:off x="0" y="3629025"/>
            <a:ext cx="5942013" cy="6657975"/>
          </a:xfrm>
          <a:prstGeom prst="rect">
            <a:avLst/>
          </a:prstGeom>
          <a:solidFill>
            <a:srgbClr val="A6A6A6"/>
          </a:solidFill>
          <a:ln w="12700">
            <a:miter lim="400000"/>
          </a:ln>
        </p:spPr>
        <p:txBody>
          <a:bodyPr lIns="45719" rIns="45719"/>
          <a:lstStyle/>
          <a:p>
            <a:endParaRPr/>
          </a:p>
        </p:txBody>
      </p:sp>
      <p:sp>
        <p:nvSpPr>
          <p:cNvPr id="209" name="PUBLIC TRANSPORT…"/>
          <p:cNvSpPr txBox="1"/>
          <p:nvPr/>
        </p:nvSpPr>
        <p:spPr>
          <a:xfrm>
            <a:off x="457199" y="4000500"/>
            <a:ext cx="5291139" cy="1468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900"/>
              </a:lnSpc>
              <a:defRPr sz="2800">
                <a:solidFill>
                  <a:srgbClr val="252827"/>
                </a:solidFill>
                <a:latin typeface="Oswald"/>
                <a:ea typeface="Oswald"/>
                <a:cs typeface="Oswald"/>
                <a:sym typeface="Oswald"/>
              </a:defRPr>
            </a:pPr>
            <a:r>
              <a:t>PUBLIC TRANSPORT</a:t>
            </a:r>
          </a:p>
          <a:p>
            <a:pPr algn="ctr">
              <a:lnSpc>
                <a:spcPts val="3900"/>
              </a:lnSpc>
              <a:defRPr sz="2800">
                <a:solidFill>
                  <a:srgbClr val="252827"/>
                </a:solidFill>
                <a:latin typeface="Oswald"/>
                <a:ea typeface="Oswald"/>
                <a:cs typeface="Oswald"/>
                <a:sym typeface="Oswald"/>
              </a:defRPr>
            </a:pPr>
            <a:r>
              <a:t> AND RENT A CAR (CAR SHARING)</a:t>
            </a:r>
          </a:p>
        </p:txBody>
      </p:sp>
      <p:sp>
        <p:nvSpPr>
          <p:cNvPr id="210" name="1. Bus, trolleybus, tram:…"/>
          <p:cNvSpPr txBox="1"/>
          <p:nvPr/>
        </p:nvSpPr>
        <p:spPr>
          <a:xfrm>
            <a:off x="838200" y="6134100"/>
            <a:ext cx="4724400" cy="115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4700"/>
              </a:lnSpc>
              <a:defRPr sz="2800">
                <a:solidFill>
                  <a:srgbClr val="FFFFFF"/>
                </a:solidFill>
                <a:latin typeface="Oswald"/>
                <a:ea typeface="Oswald"/>
                <a:cs typeface="Oswald"/>
                <a:sym typeface="Oswald"/>
              </a:defRPr>
            </a:pPr>
            <a:r>
              <a:t>1. Bus, trolleybus, tram:</a:t>
            </a:r>
          </a:p>
          <a:p>
            <a:pPr>
              <a:lnSpc>
                <a:spcPts val="4700"/>
              </a:lnSpc>
              <a:defRPr sz="2800">
                <a:solidFill>
                  <a:srgbClr val="FFFFFF"/>
                </a:solidFill>
                <a:latin typeface="Oswald"/>
                <a:ea typeface="Oswald"/>
                <a:cs typeface="Oswald"/>
                <a:sym typeface="Oswald"/>
              </a:defRPr>
            </a:pPr>
            <a:r>
              <a:t>    </a:t>
            </a:r>
            <a:r>
              <a:rPr>
                <a:solidFill>
                  <a:srgbClr val="CD0808"/>
                </a:solidFill>
              </a:rPr>
              <a:t>Yandex.Transport</a:t>
            </a:r>
          </a:p>
        </p:txBody>
      </p:sp>
      <p:sp>
        <p:nvSpPr>
          <p:cNvPr id="211" name="Прямоугольник"/>
          <p:cNvSpPr/>
          <p:nvPr/>
        </p:nvSpPr>
        <p:spPr>
          <a:xfrm>
            <a:off x="5922962" y="3629025"/>
            <a:ext cx="6381751" cy="6657975"/>
          </a:xfrm>
          <a:prstGeom prst="rect">
            <a:avLst/>
          </a:prstGeom>
          <a:solidFill>
            <a:srgbClr val="D9D9D9"/>
          </a:solidFill>
          <a:ln w="12700">
            <a:miter lim="400000"/>
          </a:ln>
        </p:spPr>
        <p:txBody>
          <a:bodyPr lIns="45719" rIns="45719"/>
          <a:lstStyle/>
          <a:p>
            <a:endParaRPr/>
          </a:p>
        </p:txBody>
      </p:sp>
      <p:sp>
        <p:nvSpPr>
          <p:cNvPr id="212" name="MAP OF CITIES OF RUSSIA"/>
          <p:cNvSpPr txBox="1"/>
          <p:nvPr/>
        </p:nvSpPr>
        <p:spPr>
          <a:xfrm>
            <a:off x="6218237" y="3825875"/>
            <a:ext cx="5632451" cy="528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400"/>
              </a:lnSpc>
              <a:defRPr sz="2800">
                <a:solidFill>
                  <a:srgbClr val="252827"/>
                </a:solidFill>
                <a:latin typeface="Oswald"/>
                <a:ea typeface="Oswald"/>
                <a:cs typeface="Oswald"/>
                <a:sym typeface="Oswald"/>
              </a:defRPr>
            </a:lvl1pPr>
          </a:lstStyle>
          <a:p>
            <a:r>
              <a:t>MAP OF CITIES OF RUSSIA</a:t>
            </a:r>
          </a:p>
        </p:txBody>
      </p:sp>
      <p:sp>
        <p:nvSpPr>
          <p:cNvPr id="213" name="Прямоугольник"/>
          <p:cNvSpPr/>
          <p:nvPr/>
        </p:nvSpPr>
        <p:spPr>
          <a:xfrm>
            <a:off x="12193587" y="3629025"/>
            <a:ext cx="6094413" cy="6657975"/>
          </a:xfrm>
          <a:prstGeom prst="rect">
            <a:avLst/>
          </a:prstGeom>
          <a:solidFill>
            <a:srgbClr val="A6A6A6"/>
          </a:solidFill>
          <a:ln w="12700">
            <a:miter lim="400000"/>
          </a:ln>
        </p:spPr>
        <p:txBody>
          <a:bodyPr lIns="45719" rIns="45719"/>
          <a:lstStyle/>
          <a:p>
            <a:endParaRPr/>
          </a:p>
        </p:txBody>
      </p:sp>
      <p:sp>
        <p:nvSpPr>
          <p:cNvPr id="214" name="SIGHTS OF RUSSIA"/>
          <p:cNvSpPr txBox="1"/>
          <p:nvPr/>
        </p:nvSpPr>
        <p:spPr>
          <a:xfrm>
            <a:off x="12458699" y="3825875"/>
            <a:ext cx="5746752" cy="528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400"/>
              </a:lnSpc>
              <a:defRPr sz="2800">
                <a:solidFill>
                  <a:srgbClr val="252827"/>
                </a:solidFill>
                <a:latin typeface="Oswald"/>
                <a:ea typeface="Oswald"/>
                <a:cs typeface="Oswald"/>
                <a:sym typeface="Oswald"/>
              </a:defRPr>
            </a:lvl1pPr>
          </a:lstStyle>
          <a:p>
            <a:r>
              <a:t>SIGHTS OF RUSSIA</a:t>
            </a:r>
          </a:p>
        </p:txBody>
      </p:sp>
      <p:sp>
        <p:nvSpPr>
          <p:cNvPr id="215" name="AUXILIARY APPLICATIONS…"/>
          <p:cNvSpPr txBox="1"/>
          <p:nvPr/>
        </p:nvSpPr>
        <p:spPr>
          <a:xfrm>
            <a:off x="1060450" y="207962"/>
            <a:ext cx="16167100" cy="32316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8400"/>
              </a:lnSpc>
              <a:defRPr sz="6500" b="1">
                <a:solidFill>
                  <a:srgbClr val="FFFFFF"/>
                </a:solidFill>
                <a:latin typeface="Oswald"/>
                <a:ea typeface="Oswald"/>
                <a:cs typeface="Oswald"/>
                <a:sym typeface="Oswald"/>
              </a:defRPr>
            </a:pPr>
            <a:r>
              <a:rPr lang="en-US" dirty="0" smtClean="0"/>
              <a:t>USEFUL</a:t>
            </a:r>
            <a:r>
              <a:rPr dirty="0" smtClean="0"/>
              <a:t> </a:t>
            </a:r>
            <a:r>
              <a:rPr dirty="0"/>
              <a:t>APPLICATIONS</a:t>
            </a:r>
          </a:p>
          <a:p>
            <a:pPr algn="ctr">
              <a:lnSpc>
                <a:spcPts val="8400"/>
              </a:lnSpc>
              <a:defRPr sz="6500" b="1">
                <a:solidFill>
                  <a:srgbClr val="FFFFFF"/>
                </a:solidFill>
                <a:latin typeface="Oswald"/>
                <a:ea typeface="Oswald"/>
                <a:cs typeface="Oswald"/>
                <a:sym typeface="Oswald"/>
              </a:defRPr>
            </a:pPr>
            <a:r>
              <a:rPr dirty="0"/>
              <a:t> FOR YOUR SMARTPHONE</a:t>
            </a:r>
          </a:p>
          <a:p>
            <a:pPr algn="ctr">
              <a:lnSpc>
                <a:spcPts val="8400"/>
              </a:lnSpc>
              <a:defRPr sz="6500" b="1">
                <a:solidFill>
                  <a:srgbClr val="FFFFFF"/>
                </a:solidFill>
                <a:latin typeface="Oswald"/>
                <a:ea typeface="Oswald"/>
                <a:cs typeface="Oswald"/>
                <a:sym typeface="Oswald"/>
              </a:defRPr>
            </a:pPr>
            <a:r>
              <a:rPr dirty="0"/>
              <a:t> (FOR IOS AND ANDROID)</a:t>
            </a:r>
          </a:p>
        </p:txBody>
      </p:sp>
      <p:pic>
        <p:nvPicPr>
          <p:cNvPr id="216" name="image.png" descr="image.png"/>
          <p:cNvPicPr>
            <a:picLocks noChangeAspect="1"/>
          </p:cNvPicPr>
          <p:nvPr/>
        </p:nvPicPr>
        <p:blipFill>
          <a:blip r:embed="rId2">
            <a:extLst/>
          </a:blip>
          <a:srcRect l="44801" t="44801" r="44801" b="44801"/>
          <a:stretch>
            <a:fillRect/>
          </a:stretch>
        </p:blipFill>
        <p:spPr>
          <a:xfrm>
            <a:off x="-950913" y="882650"/>
            <a:ext cx="1901826" cy="1901825"/>
          </a:xfrm>
          <a:prstGeom prst="rect">
            <a:avLst/>
          </a:prstGeom>
          <a:ln w="12700">
            <a:miter lim="400000"/>
          </a:ln>
        </p:spPr>
      </p:pic>
      <p:pic>
        <p:nvPicPr>
          <p:cNvPr id="217" name="image.png" descr="image.png"/>
          <p:cNvPicPr>
            <a:picLocks noChangeAspect="1"/>
          </p:cNvPicPr>
          <p:nvPr/>
        </p:nvPicPr>
        <p:blipFill>
          <a:blip r:embed="rId3">
            <a:extLst/>
          </a:blip>
          <a:srcRect l="44801" t="44801" r="44801" b="44801"/>
          <a:stretch>
            <a:fillRect/>
          </a:stretch>
        </p:blipFill>
        <p:spPr>
          <a:xfrm>
            <a:off x="17337087" y="882650"/>
            <a:ext cx="1901826" cy="1901825"/>
          </a:xfrm>
          <a:prstGeom prst="rect">
            <a:avLst/>
          </a:prstGeom>
          <a:ln w="12700">
            <a:miter lim="400000"/>
          </a:ln>
        </p:spPr>
      </p:pic>
      <p:sp>
        <p:nvSpPr>
          <p:cNvPr id="218" name="14"/>
          <p:cNvSpPr txBox="1"/>
          <p:nvPr/>
        </p:nvSpPr>
        <p:spPr>
          <a:xfrm>
            <a:off x="17291050" y="106362"/>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14</a:t>
            </a:r>
          </a:p>
        </p:txBody>
      </p:sp>
      <p:sp>
        <p:nvSpPr>
          <p:cNvPr id="219" name="1. Map of Russian cities:    Yandex.Maps…"/>
          <p:cNvSpPr txBox="1"/>
          <p:nvPr/>
        </p:nvSpPr>
        <p:spPr>
          <a:xfrm>
            <a:off x="6708775" y="5341937"/>
            <a:ext cx="4870450" cy="3543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4700"/>
              </a:lnSpc>
              <a:defRPr sz="2800">
                <a:solidFill>
                  <a:srgbClr val="737373"/>
                </a:solidFill>
                <a:latin typeface="Oswald"/>
                <a:ea typeface="Oswald"/>
                <a:cs typeface="Oswald"/>
                <a:sym typeface="Oswald"/>
              </a:defRPr>
            </a:pPr>
            <a:r>
              <a:t>1. Map of Russian cities:    </a:t>
            </a:r>
            <a:r>
              <a:rPr>
                <a:solidFill>
                  <a:srgbClr val="CD0808"/>
                </a:solidFill>
              </a:rPr>
              <a:t>Yandex.Maps</a:t>
            </a:r>
          </a:p>
          <a:p>
            <a:pPr>
              <a:lnSpc>
                <a:spcPts val="4700"/>
              </a:lnSpc>
              <a:defRPr sz="2800">
                <a:solidFill>
                  <a:srgbClr val="CD0808"/>
                </a:solidFill>
                <a:latin typeface="Oswald"/>
                <a:ea typeface="Oswald"/>
                <a:cs typeface="Oswald"/>
                <a:sym typeface="Oswald"/>
              </a:defRPr>
            </a:pPr>
            <a:r>
              <a:t>    Google maps</a:t>
            </a:r>
          </a:p>
          <a:p>
            <a:pPr>
              <a:lnSpc>
                <a:spcPts val="4700"/>
              </a:lnSpc>
              <a:defRPr sz="2800">
                <a:solidFill>
                  <a:srgbClr val="737373"/>
                </a:solidFill>
                <a:latin typeface="Oswald"/>
                <a:ea typeface="Oswald"/>
                <a:cs typeface="Oswald"/>
                <a:sym typeface="Oswald"/>
              </a:defRPr>
            </a:pPr>
            <a:r>
              <a:t>2. Off-line maps of cities in Russia:</a:t>
            </a:r>
          </a:p>
          <a:p>
            <a:pPr>
              <a:lnSpc>
                <a:spcPts val="4700"/>
              </a:lnSpc>
              <a:defRPr sz="2800">
                <a:solidFill>
                  <a:srgbClr val="CD0808"/>
                </a:solidFill>
                <a:latin typeface="Oswald"/>
                <a:ea typeface="Oswald"/>
                <a:cs typeface="Oswald"/>
                <a:sym typeface="Oswald"/>
              </a:defRPr>
            </a:pPr>
            <a:r>
              <a:t>    2GIS</a:t>
            </a:r>
          </a:p>
        </p:txBody>
      </p:sp>
      <p:sp>
        <p:nvSpPr>
          <p:cNvPr id="220" name="1. City guides:…"/>
          <p:cNvSpPr txBox="1"/>
          <p:nvPr/>
        </p:nvSpPr>
        <p:spPr>
          <a:xfrm>
            <a:off x="13220700" y="5341937"/>
            <a:ext cx="4260850" cy="3543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4700"/>
              </a:lnSpc>
              <a:defRPr sz="2800">
                <a:solidFill>
                  <a:srgbClr val="FFFFFF"/>
                </a:solidFill>
                <a:latin typeface="Oswald"/>
                <a:ea typeface="Oswald"/>
                <a:cs typeface="Oswald"/>
                <a:sym typeface="Oswald"/>
              </a:defRPr>
            </a:pPr>
            <a:r>
              <a:t>1. City guides:</a:t>
            </a:r>
          </a:p>
          <a:p>
            <a:pPr>
              <a:lnSpc>
                <a:spcPts val="4700"/>
              </a:lnSpc>
              <a:defRPr sz="2800">
                <a:solidFill>
                  <a:srgbClr val="FFFFFF"/>
                </a:solidFill>
                <a:latin typeface="Oswald"/>
                <a:ea typeface="Oswald"/>
                <a:cs typeface="Oswald"/>
                <a:sym typeface="Oswald"/>
              </a:defRPr>
            </a:pPr>
            <a:r>
              <a:t>  </a:t>
            </a:r>
            <a:r>
              <a:rPr>
                <a:solidFill>
                  <a:srgbClr val="CD0808"/>
                </a:solidFill>
              </a:rPr>
              <a:t>  Triposo</a:t>
            </a:r>
          </a:p>
          <a:p>
            <a:pPr>
              <a:lnSpc>
                <a:spcPts val="4700"/>
              </a:lnSpc>
              <a:defRPr sz="2800">
                <a:solidFill>
                  <a:srgbClr val="CD0808"/>
                </a:solidFill>
                <a:latin typeface="Oswald"/>
                <a:ea typeface="Oswald"/>
                <a:cs typeface="Oswald"/>
                <a:sym typeface="Oswald"/>
              </a:defRPr>
            </a:pPr>
            <a:r>
              <a:t>    Redigo</a:t>
            </a:r>
          </a:p>
          <a:p>
            <a:pPr>
              <a:lnSpc>
                <a:spcPts val="4700"/>
              </a:lnSpc>
              <a:defRPr sz="2800">
                <a:solidFill>
                  <a:srgbClr val="FFFFFF"/>
                </a:solidFill>
                <a:latin typeface="Oswald"/>
                <a:ea typeface="Oswald"/>
                <a:cs typeface="Oswald"/>
                <a:sym typeface="Oswald"/>
              </a:defRPr>
            </a:pPr>
            <a:r>
              <a:t>2. Restaurant Guides:</a:t>
            </a:r>
          </a:p>
          <a:p>
            <a:pPr>
              <a:lnSpc>
                <a:spcPts val="4700"/>
              </a:lnSpc>
              <a:defRPr sz="2800">
                <a:solidFill>
                  <a:srgbClr val="FFFFFF"/>
                </a:solidFill>
                <a:latin typeface="Oswald"/>
                <a:ea typeface="Oswald"/>
                <a:cs typeface="Oswald"/>
                <a:sym typeface="Oswald"/>
              </a:defRPr>
            </a:pPr>
            <a:r>
              <a:t>    </a:t>
            </a:r>
            <a:r>
              <a:rPr>
                <a:solidFill>
                  <a:srgbClr val="CD0808"/>
                </a:solidFill>
              </a:rPr>
              <a:t>TripAdvisor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22" name="Прямоугольник"/>
          <p:cNvSpPr/>
          <p:nvPr/>
        </p:nvSpPr>
        <p:spPr>
          <a:xfrm>
            <a:off x="0" y="-1"/>
            <a:ext cx="5524500" cy="10287002"/>
          </a:xfrm>
          <a:prstGeom prst="rect">
            <a:avLst/>
          </a:prstGeom>
          <a:solidFill>
            <a:srgbClr val="A6A6A6"/>
          </a:solidFill>
          <a:ln w="12700">
            <a:miter lim="400000"/>
          </a:ln>
        </p:spPr>
        <p:txBody>
          <a:bodyPr lIns="45719" rIns="45719"/>
          <a:lstStyle/>
          <a:p>
            <a:endParaRPr/>
          </a:p>
        </p:txBody>
      </p:sp>
      <p:sp>
        <p:nvSpPr>
          <p:cNvPr id="223" name="ACCOMMODATION"/>
          <p:cNvSpPr txBox="1"/>
          <p:nvPr/>
        </p:nvSpPr>
        <p:spPr>
          <a:xfrm>
            <a:off x="6089650" y="395287"/>
            <a:ext cx="9471025" cy="1239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9900"/>
              </a:lnSpc>
              <a:defRPr sz="8000" b="1">
                <a:solidFill>
                  <a:srgbClr val="CD0808"/>
                </a:solidFill>
                <a:latin typeface="Oswald"/>
                <a:ea typeface="Oswald"/>
                <a:cs typeface="Oswald"/>
                <a:sym typeface="Oswald"/>
              </a:defRPr>
            </a:lvl1pPr>
          </a:lstStyle>
          <a:p>
            <a:r>
              <a:t>ACCOMMODATION</a:t>
            </a:r>
          </a:p>
        </p:txBody>
      </p:sp>
      <p:sp>
        <p:nvSpPr>
          <p:cNvPr id="224" name="IF YOU ARE GOING TO RUSSIA…"/>
          <p:cNvSpPr txBox="1"/>
          <p:nvPr/>
        </p:nvSpPr>
        <p:spPr>
          <a:xfrm>
            <a:off x="7442200" y="1768475"/>
            <a:ext cx="12007850" cy="1308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5100"/>
              </a:lnSpc>
              <a:defRPr sz="3000" b="1" cap="small">
                <a:solidFill>
                  <a:srgbClr val="FFFFFF"/>
                </a:solidFill>
                <a:latin typeface="Oswald"/>
                <a:ea typeface="Oswald"/>
                <a:cs typeface="Oswald"/>
                <a:sym typeface="Oswald"/>
              </a:defRPr>
            </a:pPr>
            <a:r>
              <a:rPr dirty="0"/>
              <a:t>IF YOU ARE GOING TO RUSSIA</a:t>
            </a:r>
          </a:p>
          <a:p>
            <a:pPr>
              <a:lnSpc>
                <a:spcPts val="5100"/>
              </a:lnSpc>
              <a:defRPr sz="3000" b="1" cap="small">
                <a:solidFill>
                  <a:srgbClr val="FFFFFF"/>
                </a:solidFill>
                <a:latin typeface="Oswald"/>
                <a:ea typeface="Oswald"/>
                <a:cs typeface="Oswald"/>
                <a:sym typeface="Oswald"/>
              </a:defRPr>
            </a:pPr>
            <a:r>
              <a:rPr dirty="0"/>
              <a:t> </a:t>
            </a:r>
            <a:r>
              <a:rPr lang="en-US" sz="3100" dirty="0" smtClean="0"/>
              <a:t>FOR OUTPATIENT CARE</a:t>
            </a:r>
            <a:endParaRPr lang="en-US" sz="3100" dirty="0"/>
          </a:p>
        </p:txBody>
      </p:sp>
      <p:sp>
        <p:nvSpPr>
          <p:cNvPr id="225" name="In the case of outpatient treatment, you can independently choose a comfortable stay using the following services:…"/>
          <p:cNvSpPr txBox="1"/>
          <p:nvPr/>
        </p:nvSpPr>
        <p:spPr>
          <a:xfrm>
            <a:off x="6089649" y="3178175"/>
            <a:ext cx="11931652" cy="2948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3900"/>
              </a:lnSpc>
              <a:defRPr sz="2800">
                <a:solidFill>
                  <a:srgbClr val="150599"/>
                </a:solidFill>
                <a:latin typeface="Arial Narrow"/>
                <a:ea typeface="Arial Narrow"/>
                <a:cs typeface="Arial Narrow"/>
                <a:sym typeface="Arial Narrow"/>
              </a:defRPr>
            </a:pPr>
            <a:r>
              <a:rPr dirty="0"/>
              <a:t>	In the case of outpatient </a:t>
            </a:r>
            <a:r>
              <a:rPr lang="en-US" dirty="0" smtClean="0"/>
              <a:t>care</a:t>
            </a:r>
            <a:r>
              <a:rPr dirty="0" smtClean="0"/>
              <a:t>, </a:t>
            </a:r>
            <a:r>
              <a:rPr dirty="0"/>
              <a:t>you can independently choose a comfortable stay using the following services:</a:t>
            </a:r>
          </a:p>
          <a:p>
            <a:pPr>
              <a:lnSpc>
                <a:spcPts val="3900"/>
              </a:lnSpc>
              <a:defRPr sz="2800" b="1">
                <a:solidFill>
                  <a:srgbClr val="150599"/>
                </a:solidFill>
                <a:latin typeface="Arial Narrow"/>
                <a:ea typeface="Arial Narrow"/>
                <a:cs typeface="Arial Narrow"/>
                <a:sym typeface="Arial Narrow"/>
              </a:defRPr>
            </a:pPr>
            <a:r>
              <a:rPr dirty="0"/>
              <a:t>https://www.booking.com/</a:t>
            </a:r>
          </a:p>
          <a:p>
            <a:pPr>
              <a:lnSpc>
                <a:spcPts val="3900"/>
              </a:lnSpc>
              <a:defRPr sz="2800" b="1">
                <a:solidFill>
                  <a:srgbClr val="150599"/>
                </a:solidFill>
                <a:latin typeface="Arial Narrow"/>
                <a:ea typeface="Arial Narrow"/>
                <a:cs typeface="Arial Narrow"/>
                <a:sym typeface="Arial Narrow"/>
              </a:defRPr>
            </a:pPr>
            <a:r>
              <a:rPr dirty="0"/>
              <a:t>https://www.tripadvisor.com/</a:t>
            </a:r>
          </a:p>
          <a:p>
            <a:pPr>
              <a:lnSpc>
                <a:spcPts val="3900"/>
              </a:lnSpc>
              <a:defRPr sz="2800" b="1">
                <a:solidFill>
                  <a:srgbClr val="150599"/>
                </a:solidFill>
                <a:latin typeface="Arial Narrow"/>
                <a:ea typeface="Arial Narrow"/>
                <a:cs typeface="Arial Narrow"/>
                <a:sym typeface="Arial Narrow"/>
              </a:defRPr>
            </a:pPr>
            <a:r>
              <a:rPr dirty="0"/>
              <a:t>https://www.airbnb.com/</a:t>
            </a:r>
          </a:p>
          <a:p>
            <a:pPr>
              <a:lnSpc>
                <a:spcPts val="3900"/>
              </a:lnSpc>
              <a:defRPr sz="2800">
                <a:solidFill>
                  <a:srgbClr val="150599"/>
                </a:solidFill>
                <a:latin typeface="Arial Narrow"/>
                <a:ea typeface="Arial Narrow"/>
                <a:cs typeface="Arial Narrow"/>
                <a:sym typeface="Arial Narrow"/>
              </a:defRPr>
            </a:pPr>
            <a:r>
              <a:rPr dirty="0"/>
              <a:t>or seek help from a tour operator / assistance organization</a:t>
            </a:r>
          </a:p>
        </p:txBody>
      </p:sp>
      <p:pic>
        <p:nvPicPr>
          <p:cNvPr id="226" name="image.jpeg" descr="image.jpeg"/>
          <p:cNvPicPr>
            <a:picLocks noChangeAspect="1"/>
          </p:cNvPicPr>
          <p:nvPr/>
        </p:nvPicPr>
        <p:blipFill>
          <a:blip r:embed="rId2">
            <a:extLst/>
          </a:blip>
          <a:srcRect l="46911" r="26646"/>
          <a:stretch>
            <a:fillRect/>
          </a:stretch>
        </p:blipFill>
        <p:spPr>
          <a:xfrm>
            <a:off x="-55563" y="0"/>
            <a:ext cx="5580063" cy="11544300"/>
          </a:xfrm>
          <a:prstGeom prst="rect">
            <a:avLst/>
          </a:prstGeom>
          <a:ln w="12700">
            <a:miter lim="400000"/>
          </a:ln>
        </p:spPr>
      </p:pic>
      <p:pic>
        <p:nvPicPr>
          <p:cNvPr id="227" name="image.png" descr="image.png"/>
          <p:cNvPicPr>
            <a:picLocks noChangeAspect="1"/>
          </p:cNvPicPr>
          <p:nvPr/>
        </p:nvPicPr>
        <p:blipFill>
          <a:blip r:embed="rId3">
            <a:extLst/>
          </a:blip>
          <a:stretch>
            <a:fillRect/>
          </a:stretch>
        </p:blipFill>
        <p:spPr>
          <a:xfrm>
            <a:off x="6089650" y="1892300"/>
            <a:ext cx="1057275" cy="1057275"/>
          </a:xfrm>
          <a:prstGeom prst="rect">
            <a:avLst/>
          </a:prstGeom>
          <a:ln w="12700">
            <a:miter lim="400000"/>
          </a:ln>
        </p:spPr>
      </p:pic>
      <p:pic>
        <p:nvPicPr>
          <p:cNvPr id="228" name="image.png" descr="image.png"/>
          <p:cNvPicPr>
            <a:picLocks noChangeAspect="1"/>
          </p:cNvPicPr>
          <p:nvPr/>
        </p:nvPicPr>
        <p:blipFill>
          <a:blip r:embed="rId3">
            <a:extLst/>
          </a:blip>
          <a:stretch>
            <a:fillRect/>
          </a:stretch>
        </p:blipFill>
        <p:spPr>
          <a:xfrm>
            <a:off x="6089650" y="6445250"/>
            <a:ext cx="1057275" cy="1057275"/>
          </a:xfrm>
          <a:prstGeom prst="rect">
            <a:avLst/>
          </a:prstGeom>
          <a:ln w="12700">
            <a:miter lim="400000"/>
          </a:ln>
        </p:spPr>
      </p:pic>
      <p:sp>
        <p:nvSpPr>
          <p:cNvPr id="229" name="IF YOU ARE GOING TO RUSSIA…"/>
          <p:cNvSpPr txBox="1"/>
          <p:nvPr/>
        </p:nvSpPr>
        <p:spPr>
          <a:xfrm>
            <a:off x="7442200" y="6321425"/>
            <a:ext cx="12007850" cy="1308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5100"/>
              </a:lnSpc>
              <a:defRPr sz="3100" b="1">
                <a:solidFill>
                  <a:srgbClr val="FFFFFF"/>
                </a:solidFill>
                <a:latin typeface="Oswald"/>
                <a:ea typeface="Oswald"/>
                <a:cs typeface="Oswald"/>
                <a:sym typeface="Oswald"/>
              </a:defRPr>
            </a:pPr>
            <a:r>
              <a:rPr dirty="0"/>
              <a:t>IF YOU ARE GOING TO RUSSIA</a:t>
            </a:r>
          </a:p>
          <a:p>
            <a:pPr>
              <a:lnSpc>
                <a:spcPts val="5100"/>
              </a:lnSpc>
              <a:defRPr sz="3100" b="1">
                <a:solidFill>
                  <a:srgbClr val="FFFFFF"/>
                </a:solidFill>
                <a:latin typeface="Oswald"/>
                <a:ea typeface="Oswald"/>
                <a:cs typeface="Oswald"/>
                <a:sym typeface="Oswald"/>
              </a:defRPr>
            </a:pPr>
            <a:r>
              <a:rPr dirty="0"/>
              <a:t> </a:t>
            </a:r>
            <a:r>
              <a:rPr lang="en-US" dirty="0" smtClean="0"/>
              <a:t>FOR INPATIENT CARE</a:t>
            </a:r>
            <a:endParaRPr lang="en-US" dirty="0"/>
          </a:p>
        </p:txBody>
      </p:sp>
      <p:sp>
        <p:nvSpPr>
          <p:cNvPr id="230" name="You can find out the conditions of your accommodation from the medical organization that you have chosen in accordance with the profile of medical care.…"/>
          <p:cNvSpPr txBox="1"/>
          <p:nvPr/>
        </p:nvSpPr>
        <p:spPr>
          <a:xfrm>
            <a:off x="6089650" y="7735887"/>
            <a:ext cx="11684000" cy="1462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3900"/>
              </a:lnSpc>
              <a:defRPr sz="2800" b="1">
                <a:solidFill>
                  <a:srgbClr val="150599"/>
                </a:solidFill>
                <a:latin typeface="Arial Narrow"/>
                <a:ea typeface="Arial Narrow"/>
                <a:cs typeface="Arial Narrow"/>
                <a:sym typeface="Arial Narrow"/>
              </a:defRPr>
            </a:pPr>
            <a:r>
              <a:t>You can find out the conditions of your accommodation from the medical organization that you have chosen in accordance with the profile of medical care.</a:t>
            </a:r>
          </a:p>
          <a:p>
            <a:pPr>
              <a:lnSpc>
                <a:spcPts val="3900"/>
              </a:lnSpc>
              <a:defRPr sz="2800" b="1">
                <a:solidFill>
                  <a:srgbClr val="150599"/>
                </a:solidFill>
                <a:latin typeface="Arial Narrow"/>
                <a:ea typeface="Arial Narrow"/>
                <a:cs typeface="Arial Narrow"/>
                <a:sym typeface="Arial Narrow"/>
              </a:defRPr>
            </a:pPr>
            <a:r>
              <a:t> Please contact your healthcare provider in advance regarding accommodation.</a:t>
            </a:r>
          </a:p>
        </p:txBody>
      </p:sp>
      <p:sp>
        <p:nvSpPr>
          <p:cNvPr id="231" name="15"/>
          <p:cNvSpPr txBox="1"/>
          <p:nvPr/>
        </p:nvSpPr>
        <p:spPr>
          <a:xfrm>
            <a:off x="17291050" y="169862"/>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15</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33" name="image.png" descr="image.png"/>
          <p:cNvPicPr>
            <a:picLocks noChangeAspect="1"/>
          </p:cNvPicPr>
          <p:nvPr/>
        </p:nvPicPr>
        <p:blipFill>
          <a:blip r:embed="rId2">
            <a:extLst/>
          </a:blip>
          <a:srcRect l="44801" t="44801" r="44801" b="44801"/>
          <a:stretch>
            <a:fillRect/>
          </a:stretch>
        </p:blipFill>
        <p:spPr>
          <a:xfrm>
            <a:off x="8166100" y="9456737"/>
            <a:ext cx="1901825" cy="1901826"/>
          </a:xfrm>
          <a:prstGeom prst="rect">
            <a:avLst/>
          </a:prstGeom>
          <a:ln w="12700">
            <a:miter lim="400000"/>
          </a:ln>
        </p:spPr>
      </p:pic>
      <p:pic>
        <p:nvPicPr>
          <p:cNvPr id="234" name="image.png" descr="image.png"/>
          <p:cNvPicPr>
            <a:picLocks noChangeAspect="1"/>
          </p:cNvPicPr>
          <p:nvPr/>
        </p:nvPicPr>
        <p:blipFill>
          <a:blip r:embed="rId3">
            <a:extLst/>
          </a:blip>
          <a:srcRect l="44801" t="44801" r="44801" b="44801"/>
          <a:stretch>
            <a:fillRect/>
          </a:stretch>
        </p:blipFill>
        <p:spPr>
          <a:xfrm>
            <a:off x="8180387" y="-1031875"/>
            <a:ext cx="1900239" cy="1901825"/>
          </a:xfrm>
          <a:prstGeom prst="rect">
            <a:avLst/>
          </a:prstGeom>
          <a:ln w="12700">
            <a:miter lim="400000"/>
          </a:ln>
        </p:spPr>
      </p:pic>
      <p:sp>
        <p:nvSpPr>
          <p:cNvPr id="235" name="IV stage"/>
          <p:cNvSpPr txBox="1"/>
          <p:nvPr/>
        </p:nvSpPr>
        <p:spPr>
          <a:xfrm>
            <a:off x="668337" y="3003550"/>
            <a:ext cx="16951326" cy="3126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12400"/>
              </a:lnSpc>
              <a:defRPr sz="10000" b="1">
                <a:solidFill>
                  <a:srgbClr val="FFFFFF"/>
                </a:solidFill>
                <a:latin typeface="Oswald"/>
                <a:ea typeface="Oswald"/>
                <a:cs typeface="Oswald"/>
                <a:sym typeface="Oswald"/>
              </a:defRPr>
            </a:pPr>
            <a:r>
              <a:t>IV </a:t>
            </a:r>
            <a:r>
              <a:rPr cap="all"/>
              <a:t>stage</a:t>
            </a:r>
          </a:p>
        </p:txBody>
      </p:sp>
      <p:sp>
        <p:nvSpPr>
          <p:cNvPr id="236" name="GET A VISA FOR ARRIVAL IN RUSSIA"/>
          <p:cNvSpPr txBox="1"/>
          <p:nvPr/>
        </p:nvSpPr>
        <p:spPr>
          <a:xfrm>
            <a:off x="414337" y="5143500"/>
            <a:ext cx="17459326" cy="803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6700"/>
              </a:lnSpc>
              <a:defRPr sz="4200" b="1">
                <a:solidFill>
                  <a:srgbClr val="D9D9D9"/>
                </a:solidFill>
                <a:latin typeface="Oswald"/>
                <a:ea typeface="Oswald"/>
                <a:cs typeface="Oswald"/>
                <a:sym typeface="Oswald"/>
              </a:defRPr>
            </a:lvl1pPr>
          </a:lstStyle>
          <a:p>
            <a:r>
              <a:t>GET A VISA FOR ARRIVAL IN RUSSIA</a:t>
            </a:r>
          </a:p>
        </p:txBody>
      </p:sp>
      <p:sp>
        <p:nvSpPr>
          <p:cNvPr id="237" name="16"/>
          <p:cNvSpPr txBox="1"/>
          <p:nvPr/>
        </p:nvSpPr>
        <p:spPr>
          <a:xfrm>
            <a:off x="17291050" y="163512"/>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16</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grpSp>
        <p:nvGrpSpPr>
          <p:cNvPr id="241" name="Группа"/>
          <p:cNvGrpSpPr/>
          <p:nvPr/>
        </p:nvGrpSpPr>
        <p:grpSpPr>
          <a:xfrm>
            <a:off x="0" y="0"/>
            <a:ext cx="18288000" cy="10287000"/>
            <a:chOff x="0" y="0"/>
            <a:chExt cx="18288000" cy="10287000"/>
          </a:xfrm>
        </p:grpSpPr>
        <p:pic>
          <p:nvPicPr>
            <p:cNvPr id="239" name="image.jpeg" descr="image.jpeg"/>
            <p:cNvPicPr>
              <a:picLocks noChangeAspect="1"/>
            </p:cNvPicPr>
            <p:nvPr/>
          </p:nvPicPr>
          <p:blipFill>
            <a:blip r:embed="rId2">
              <a:extLst/>
            </a:blip>
            <a:srcRect t="28300" b="28300"/>
            <a:stretch>
              <a:fillRect/>
            </a:stretch>
          </p:blipFill>
          <p:spPr>
            <a:xfrm>
              <a:off x="0" y="0"/>
              <a:ext cx="18288000" cy="5143500"/>
            </a:xfrm>
            <a:prstGeom prst="rect">
              <a:avLst/>
            </a:prstGeom>
            <a:ln w="12700" cap="flat">
              <a:noFill/>
              <a:miter lim="400000"/>
            </a:ln>
            <a:effectLst/>
          </p:spPr>
        </p:pic>
        <p:pic>
          <p:nvPicPr>
            <p:cNvPr id="240" name="image.jpeg" descr="image.jpeg"/>
            <p:cNvPicPr>
              <a:picLocks noChangeAspect="1"/>
            </p:cNvPicPr>
            <p:nvPr/>
          </p:nvPicPr>
          <p:blipFill>
            <a:blip r:embed="rId3">
              <a:extLst/>
            </a:blip>
            <a:srcRect t="28259" b="28259"/>
            <a:stretch>
              <a:fillRect/>
            </a:stretch>
          </p:blipFill>
          <p:spPr>
            <a:xfrm>
              <a:off x="0" y="5143500"/>
              <a:ext cx="18288000" cy="5143500"/>
            </a:xfrm>
            <a:prstGeom prst="rect">
              <a:avLst/>
            </a:prstGeom>
            <a:ln w="12700" cap="flat">
              <a:noFill/>
              <a:miter lim="400000"/>
            </a:ln>
            <a:effectLst/>
          </p:spPr>
        </p:pic>
      </p:grpSp>
      <p:sp>
        <p:nvSpPr>
          <p:cNvPr id="242" name="Прямоугольник"/>
          <p:cNvSpPr/>
          <p:nvPr/>
        </p:nvSpPr>
        <p:spPr>
          <a:xfrm>
            <a:off x="380999" y="415925"/>
            <a:ext cx="17526002" cy="9493250"/>
          </a:xfrm>
          <a:prstGeom prst="rect">
            <a:avLst/>
          </a:prstGeom>
          <a:solidFill>
            <a:srgbClr val="150599"/>
          </a:solidFill>
          <a:ln w="12700">
            <a:miter lim="400000"/>
          </a:ln>
        </p:spPr>
        <p:txBody>
          <a:bodyPr lIns="45719" rIns="45719"/>
          <a:lstStyle/>
          <a:p>
            <a:endParaRPr/>
          </a:p>
        </p:txBody>
      </p:sp>
      <p:sp>
        <p:nvSpPr>
          <p:cNvPr id="243" name="REGULATORY FRAMEWORK FOR VISAS…"/>
          <p:cNvSpPr txBox="1"/>
          <p:nvPr/>
        </p:nvSpPr>
        <p:spPr>
          <a:xfrm>
            <a:off x="679450" y="612775"/>
            <a:ext cx="16929100" cy="155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6200"/>
              </a:lnSpc>
              <a:defRPr sz="4800" b="1">
                <a:solidFill>
                  <a:srgbClr val="FFFFFF"/>
                </a:solidFill>
                <a:latin typeface="Oswald"/>
                <a:ea typeface="Oswald"/>
                <a:cs typeface="Oswald"/>
                <a:sym typeface="Oswald"/>
              </a:defRPr>
            </a:pPr>
            <a:r>
              <a:t>REGULATORY FRAMEWORK FOR VISAS</a:t>
            </a:r>
          </a:p>
          <a:p>
            <a:pPr algn="ctr">
              <a:lnSpc>
                <a:spcPts val="6200"/>
              </a:lnSpc>
              <a:defRPr sz="4800" b="1">
                <a:solidFill>
                  <a:srgbClr val="FFFFFF"/>
                </a:solidFill>
                <a:latin typeface="Oswald"/>
                <a:ea typeface="Oswald"/>
                <a:cs typeface="Oswald"/>
                <a:sym typeface="Oswald"/>
              </a:defRPr>
            </a:pPr>
            <a:r>
              <a:t> FOR FOREIGN CITIZENS</a:t>
            </a:r>
          </a:p>
        </p:txBody>
      </p:sp>
      <p:sp>
        <p:nvSpPr>
          <p:cNvPr id="244" name="In accordance with Article 2 of the Federal Law of July 25, 2002 No. 115-ФЗ On the Legal Status of Foreign Citizens in the Russian Federation, a foreign citizen is an individual who is not a citizen of the Russian Federation and has evidence of the citizenship (nationality) of a foreign state;  stateless person - an individual who is not a citizen of the Russian Federation and does not have evidence of the citizenship (nationality) of a foreign state.…"/>
          <p:cNvSpPr txBox="1"/>
          <p:nvPr/>
        </p:nvSpPr>
        <p:spPr>
          <a:xfrm>
            <a:off x="838200" y="2247900"/>
            <a:ext cx="16598900" cy="70019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a:lnSpc>
                <a:spcPts val="2600"/>
              </a:lnSpc>
              <a:defRPr>
                <a:solidFill>
                  <a:srgbClr val="FFFFFF"/>
                </a:solidFill>
                <a:latin typeface="Oswald"/>
                <a:ea typeface="Oswald"/>
                <a:cs typeface="Oswald"/>
                <a:sym typeface="Oswald"/>
              </a:defRPr>
            </a:pPr>
            <a:r>
              <a:rPr dirty="0"/>
              <a:t>In accordance with Article 2 of the Federal Law of July 25, 2002 No. </a:t>
            </a:r>
            <a:r>
              <a:rPr dirty="0" smtClean="0"/>
              <a:t>115-ФЗ </a:t>
            </a:r>
            <a:r>
              <a:rPr dirty="0"/>
              <a:t>On the Legal Status of Foreign Citizens in the Russian Federation, a foreign citizen is an individual who is not a citizen of the Russian Federation and has evidence of the citizenship (nationality) of a foreign state;  stateless person - an individual who is not a citizen of the Russian Federation and does not have evidence of the citizenship (nationality) of a foreign state.  </a:t>
            </a:r>
            <a:endParaRPr lang="en-US" dirty="0" smtClean="0"/>
          </a:p>
          <a:p>
            <a:pPr algn="just">
              <a:lnSpc>
                <a:spcPts val="2600"/>
              </a:lnSpc>
              <a:defRPr>
                <a:solidFill>
                  <a:srgbClr val="FFFFFF"/>
                </a:solidFill>
                <a:latin typeface="Oswald"/>
                <a:ea typeface="Oswald"/>
                <a:cs typeface="Oswald"/>
                <a:sym typeface="Oswald"/>
              </a:defRPr>
            </a:pPr>
            <a:endParaRPr dirty="0"/>
          </a:p>
          <a:p>
            <a:pPr algn="just">
              <a:lnSpc>
                <a:spcPts val="2600"/>
              </a:lnSpc>
              <a:defRPr>
                <a:solidFill>
                  <a:srgbClr val="FFFFFF"/>
                </a:solidFill>
                <a:latin typeface="Oswald"/>
                <a:ea typeface="Oswald"/>
                <a:cs typeface="Oswald"/>
                <a:sym typeface="Oswald"/>
              </a:defRPr>
            </a:pPr>
            <a:r>
              <a:rPr dirty="0"/>
              <a:t>In accordance with Article 25.2 of the Federal Law of August 16, 1996 No. 114-ФЗ "On the Procedure for Departure from the Russian Federation and Entry into the Russian Federation" a visa can be single, double and multiple.  </a:t>
            </a:r>
            <a:endParaRPr lang="en-US" dirty="0" smtClean="0"/>
          </a:p>
          <a:p>
            <a:pPr algn="just">
              <a:lnSpc>
                <a:spcPts val="2600"/>
              </a:lnSpc>
              <a:defRPr>
                <a:solidFill>
                  <a:srgbClr val="FFFFFF"/>
                </a:solidFill>
                <a:latin typeface="Oswald"/>
                <a:ea typeface="Oswald"/>
                <a:cs typeface="Oswald"/>
                <a:sym typeface="Oswald"/>
              </a:defRPr>
            </a:pPr>
            <a:endParaRPr dirty="0"/>
          </a:p>
          <a:p>
            <a:pPr algn="just">
              <a:lnSpc>
                <a:spcPts val="2600"/>
              </a:lnSpc>
              <a:defRPr>
                <a:solidFill>
                  <a:srgbClr val="FFFFFF"/>
                </a:solidFill>
                <a:latin typeface="Oswald"/>
                <a:ea typeface="Oswald"/>
                <a:cs typeface="Oswald"/>
                <a:sym typeface="Oswald"/>
              </a:defRPr>
            </a:pPr>
            <a:r>
              <a:rPr dirty="0"/>
              <a:t>In accordance with Article 25.6 of Federal Law of August 16, 1996 No. 114-ФЗ "On the Procedure for Departure from the Russian Federation and Entry into the Russian Federation", depending on the purpose of the foreign citizen's entry into the Russian Federation and the purpose of his stay in the Russian Federation, ordinary visas are divided into  private, business, tourist, educational, working, humanitarian and entry visas to the Russian Federation in order to obtain asylum, obtain a temporary residence permit in the Russian Federation or receive Russian citizenship. </a:t>
            </a:r>
            <a:endParaRPr lang="en-US" dirty="0" smtClean="0"/>
          </a:p>
          <a:p>
            <a:pPr algn="just">
              <a:lnSpc>
                <a:spcPts val="2600"/>
              </a:lnSpc>
              <a:defRPr>
                <a:solidFill>
                  <a:srgbClr val="FFFFFF"/>
                </a:solidFill>
                <a:latin typeface="Oswald"/>
                <a:ea typeface="Oswald"/>
                <a:cs typeface="Oswald"/>
                <a:sym typeface="Oswald"/>
              </a:defRPr>
            </a:pPr>
            <a:endParaRPr lang="en-US" dirty="0" smtClean="0"/>
          </a:p>
          <a:p>
            <a:pPr algn="just">
              <a:lnSpc>
                <a:spcPts val="2600"/>
              </a:lnSpc>
              <a:defRPr>
                <a:solidFill>
                  <a:srgbClr val="FFFFFF"/>
                </a:solidFill>
                <a:latin typeface="Oswald"/>
                <a:ea typeface="Oswald"/>
                <a:cs typeface="Oswald"/>
                <a:sym typeface="Oswald"/>
              </a:defRPr>
            </a:pPr>
            <a:r>
              <a:rPr dirty="0" smtClean="0"/>
              <a:t>Article </a:t>
            </a:r>
            <a:r>
              <a:rPr dirty="0"/>
              <a:t>25.9.  </a:t>
            </a:r>
          </a:p>
          <a:p>
            <a:pPr algn="just">
              <a:lnSpc>
                <a:spcPts val="2600"/>
              </a:lnSpc>
              <a:defRPr>
                <a:solidFill>
                  <a:srgbClr val="FFFFFF"/>
                </a:solidFill>
                <a:latin typeface="Oswald"/>
                <a:ea typeface="Oswald"/>
                <a:cs typeface="Oswald"/>
                <a:sym typeface="Oswald"/>
              </a:defRPr>
            </a:pPr>
            <a:r>
              <a:rPr dirty="0"/>
              <a:t>Upon entering the Russian Federation, a foreign citizen or stateless person is required to receive and fill out a migration card.  </a:t>
            </a:r>
          </a:p>
          <a:p>
            <a:pPr algn="just">
              <a:lnSpc>
                <a:spcPts val="2600"/>
              </a:lnSpc>
              <a:defRPr>
                <a:solidFill>
                  <a:srgbClr val="FFFFFF"/>
                </a:solidFill>
                <a:latin typeface="Oswald"/>
                <a:ea typeface="Oswald"/>
                <a:cs typeface="Oswald"/>
                <a:sym typeface="Oswald"/>
              </a:defRPr>
            </a:pPr>
            <a:r>
              <a:rPr dirty="0"/>
              <a:t>The migration card must be delivered (returned) at the checkpoint at the State border of the Russian Federation on departure of a foreign citizen or stateless person from the Russian Federation.  </a:t>
            </a:r>
            <a:endParaRPr lang="en-US" dirty="0" smtClean="0"/>
          </a:p>
          <a:p>
            <a:pPr algn="just">
              <a:lnSpc>
                <a:spcPts val="2600"/>
              </a:lnSpc>
              <a:defRPr>
                <a:solidFill>
                  <a:srgbClr val="FFFFFF"/>
                </a:solidFill>
                <a:latin typeface="Oswald"/>
                <a:ea typeface="Oswald"/>
                <a:cs typeface="Oswald"/>
                <a:sym typeface="Oswald"/>
              </a:defRPr>
            </a:pPr>
            <a:endParaRPr dirty="0"/>
          </a:p>
          <a:p>
            <a:pPr algn="just">
              <a:lnSpc>
                <a:spcPts val="2600"/>
              </a:lnSpc>
              <a:defRPr>
                <a:solidFill>
                  <a:srgbClr val="FFFFFF"/>
                </a:solidFill>
                <a:latin typeface="Oswald"/>
                <a:ea typeface="Oswald"/>
                <a:cs typeface="Oswald"/>
                <a:sym typeface="Oswald"/>
              </a:defRPr>
            </a:pPr>
            <a:r>
              <a:rPr dirty="0"/>
              <a:t>In accordance with Article 18 of Section II in the Russian Federation, depending on the purpose of entry of foreign citizens into the Russian Federation and the purpose of their stay in the Russian Federation, the following categories of visas exist: a) diplomatic, b) official, c) ordinary, d) transit, e)  Visa of a temporary resident.</a:t>
            </a:r>
          </a:p>
          <a:p>
            <a:pPr>
              <a:lnSpc>
                <a:spcPts val="2600"/>
              </a:lnSpc>
              <a:defRPr>
                <a:solidFill>
                  <a:srgbClr val="FFFFFF"/>
                </a:solidFill>
                <a:latin typeface="Oswald"/>
                <a:ea typeface="Oswald"/>
                <a:cs typeface="Oswald"/>
                <a:sym typeface="Oswald"/>
              </a:defRPr>
            </a:pPr>
            <a:endParaRPr dirty="0"/>
          </a:p>
        </p:txBody>
      </p:sp>
      <p:sp>
        <p:nvSpPr>
          <p:cNvPr id="245" name="17"/>
          <p:cNvSpPr txBox="1"/>
          <p:nvPr/>
        </p:nvSpPr>
        <p:spPr>
          <a:xfrm>
            <a:off x="17110075" y="409575"/>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 17</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Прямоугольник"/>
          <p:cNvSpPr/>
          <p:nvPr/>
        </p:nvSpPr>
        <p:spPr>
          <a:xfrm>
            <a:off x="-1" y="0"/>
            <a:ext cx="18288002" cy="4981575"/>
          </a:xfrm>
          <a:prstGeom prst="rect">
            <a:avLst/>
          </a:prstGeom>
          <a:solidFill>
            <a:srgbClr val="404040"/>
          </a:solidFill>
          <a:ln w="12700">
            <a:miter lim="400000"/>
          </a:ln>
        </p:spPr>
        <p:txBody>
          <a:bodyPr lIns="45719" rIns="45719"/>
          <a:lstStyle/>
          <a:p>
            <a:pPr>
              <a:defRPr>
                <a:latin typeface="Arial"/>
                <a:ea typeface="Arial"/>
                <a:cs typeface="Arial"/>
                <a:sym typeface="Arial"/>
              </a:defRPr>
            </a:pPr>
            <a:endParaRPr/>
          </a:p>
        </p:txBody>
      </p:sp>
      <p:sp>
        <p:nvSpPr>
          <p:cNvPr id="248" name="Прямоугольник"/>
          <p:cNvSpPr/>
          <p:nvPr/>
        </p:nvSpPr>
        <p:spPr>
          <a:xfrm>
            <a:off x="5821362" y="3667125"/>
            <a:ext cx="6216651" cy="6619875"/>
          </a:xfrm>
          <a:prstGeom prst="rect">
            <a:avLst/>
          </a:prstGeom>
          <a:solidFill>
            <a:srgbClr val="A6A6A6"/>
          </a:solidFill>
          <a:ln w="12700">
            <a:miter lim="400000"/>
          </a:ln>
        </p:spPr>
        <p:txBody>
          <a:bodyPr lIns="45719" rIns="45719"/>
          <a:lstStyle/>
          <a:p>
            <a:endParaRPr/>
          </a:p>
        </p:txBody>
      </p:sp>
      <p:sp>
        <p:nvSpPr>
          <p:cNvPr id="249" name="Прямоугольник"/>
          <p:cNvSpPr/>
          <p:nvPr/>
        </p:nvSpPr>
        <p:spPr>
          <a:xfrm>
            <a:off x="20637" y="3667125"/>
            <a:ext cx="5800726" cy="6619875"/>
          </a:xfrm>
          <a:prstGeom prst="rect">
            <a:avLst/>
          </a:prstGeom>
          <a:solidFill>
            <a:srgbClr val="D9D9D9"/>
          </a:solidFill>
          <a:ln w="12700">
            <a:miter lim="400000"/>
          </a:ln>
        </p:spPr>
        <p:txBody>
          <a:bodyPr lIns="45719" rIns="45719"/>
          <a:lstStyle/>
          <a:p>
            <a:endParaRPr/>
          </a:p>
        </p:txBody>
      </p:sp>
      <p:sp>
        <p:nvSpPr>
          <p:cNvPr id="250" name="VISA TYPE: BUSINESS…"/>
          <p:cNvSpPr txBox="1"/>
          <p:nvPr/>
        </p:nvSpPr>
        <p:spPr>
          <a:xfrm>
            <a:off x="6673850" y="3825875"/>
            <a:ext cx="4510088" cy="164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4400"/>
              </a:lnSpc>
              <a:defRPr sz="2800">
                <a:solidFill>
                  <a:srgbClr val="150599"/>
                </a:solidFill>
                <a:latin typeface="+mn-lt"/>
                <a:ea typeface="+mn-ea"/>
                <a:cs typeface="+mn-cs"/>
                <a:sym typeface="Helvetica Neue"/>
              </a:defRPr>
            </a:pPr>
            <a:r>
              <a:t>VISA TYPE: </a:t>
            </a:r>
            <a:r>
              <a:rPr b="1"/>
              <a:t>BUSINESS</a:t>
            </a:r>
          </a:p>
          <a:p>
            <a:pPr algn="ctr">
              <a:lnSpc>
                <a:spcPts val="4400"/>
              </a:lnSpc>
              <a:defRPr sz="2800">
                <a:solidFill>
                  <a:srgbClr val="150599"/>
                </a:solidFill>
                <a:latin typeface="+mn-lt"/>
                <a:ea typeface="+mn-ea"/>
                <a:cs typeface="+mn-cs"/>
                <a:sym typeface="Helvetica Neue"/>
              </a:defRPr>
            </a:pPr>
            <a:r>
              <a:t> PURPOSE OF STAY:</a:t>
            </a:r>
          </a:p>
          <a:p>
            <a:pPr algn="ctr">
              <a:lnSpc>
                <a:spcPts val="4400"/>
              </a:lnSpc>
              <a:defRPr sz="2800">
                <a:solidFill>
                  <a:srgbClr val="150599"/>
                </a:solidFill>
                <a:latin typeface="+mn-lt"/>
                <a:ea typeface="+mn-ea"/>
                <a:cs typeface="+mn-cs"/>
                <a:sym typeface="Helvetica Neue"/>
              </a:defRPr>
            </a:pPr>
            <a:r>
              <a:t> </a:t>
            </a:r>
            <a:r>
              <a:rPr b="1"/>
              <a:t>TREATMENT</a:t>
            </a:r>
          </a:p>
        </p:txBody>
      </p:sp>
      <p:sp>
        <p:nvSpPr>
          <p:cNvPr id="251" name="VALIDITY:…"/>
          <p:cNvSpPr txBox="1"/>
          <p:nvPr/>
        </p:nvSpPr>
        <p:spPr>
          <a:xfrm>
            <a:off x="6124575" y="5726112"/>
            <a:ext cx="5799138" cy="44170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3900"/>
              </a:lnSpc>
              <a:defRPr sz="2300">
                <a:solidFill>
                  <a:srgbClr val="CD0808"/>
                </a:solidFill>
                <a:latin typeface="Oswald"/>
                <a:ea typeface="Oswald"/>
                <a:cs typeface="Oswald"/>
                <a:sym typeface="Oswald"/>
              </a:defRPr>
            </a:pPr>
            <a:r>
              <a:t>VALIDITY:</a:t>
            </a:r>
          </a:p>
          <a:p>
            <a:pPr>
              <a:lnSpc>
                <a:spcPts val="3900"/>
              </a:lnSpc>
              <a:defRPr sz="2300">
                <a:solidFill>
                  <a:srgbClr val="CD0808"/>
                </a:solidFill>
                <a:latin typeface="Oswald"/>
                <a:ea typeface="Oswald"/>
                <a:cs typeface="Oswald"/>
                <a:sym typeface="Oswald"/>
              </a:defRPr>
            </a:pPr>
            <a:r>
              <a:t> Up to 90 days</a:t>
            </a:r>
          </a:p>
          <a:p>
            <a:pPr>
              <a:lnSpc>
                <a:spcPts val="3900"/>
              </a:lnSpc>
              <a:defRPr sz="2300" b="1">
                <a:solidFill>
                  <a:srgbClr val="252827"/>
                </a:solidFill>
              </a:defRPr>
            </a:pPr>
            <a:endParaRPr/>
          </a:p>
          <a:p>
            <a:pPr>
              <a:lnSpc>
                <a:spcPts val="3900"/>
              </a:lnSpc>
              <a:defRPr sz="2000" b="1">
                <a:solidFill>
                  <a:srgbClr val="252827"/>
                </a:solidFill>
                <a:latin typeface="Oswald"/>
                <a:ea typeface="Oswald"/>
                <a:cs typeface="Oswald"/>
                <a:sym typeface="Oswald"/>
              </a:defRPr>
            </a:pPr>
            <a:r>
              <a:t>FOR WHOM:</a:t>
            </a:r>
          </a:p>
          <a:p>
            <a:pPr>
              <a:lnSpc>
                <a:spcPts val="3900"/>
              </a:lnSpc>
              <a:defRPr sz="2000" b="1">
                <a:solidFill>
                  <a:srgbClr val="252827"/>
                </a:solidFill>
                <a:latin typeface="Oswald"/>
                <a:ea typeface="Oswald"/>
                <a:cs typeface="Oswald"/>
                <a:sym typeface="Oswald"/>
              </a:defRPr>
            </a:pPr>
            <a:r>
              <a:t> Foreigners arriving for treatment, examination, medical consultations at the invitation of a medical institution (except for targeted tourism for the purpose of treatment) and emergency treatment</a:t>
            </a:r>
          </a:p>
        </p:txBody>
      </p:sp>
      <p:sp>
        <p:nvSpPr>
          <p:cNvPr id="252" name="Прямоугольник"/>
          <p:cNvSpPr/>
          <p:nvPr/>
        </p:nvSpPr>
        <p:spPr>
          <a:xfrm>
            <a:off x="12017375" y="3667125"/>
            <a:ext cx="6270625" cy="6619875"/>
          </a:xfrm>
          <a:prstGeom prst="rect">
            <a:avLst/>
          </a:prstGeom>
          <a:solidFill>
            <a:srgbClr val="D9D9D9"/>
          </a:solidFill>
          <a:ln w="12700">
            <a:miter lim="400000"/>
          </a:ln>
        </p:spPr>
        <p:txBody>
          <a:bodyPr lIns="45719" rIns="45719"/>
          <a:lstStyle/>
          <a:p>
            <a:endParaRPr/>
          </a:p>
        </p:txBody>
      </p:sp>
      <p:sp>
        <p:nvSpPr>
          <p:cNvPr id="253" name="VISA TYPE SELECTION AND IDENTIFICATION…"/>
          <p:cNvSpPr txBox="1"/>
          <p:nvPr/>
        </p:nvSpPr>
        <p:spPr>
          <a:xfrm>
            <a:off x="1155700" y="446087"/>
            <a:ext cx="15976600" cy="2055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8300"/>
              </a:lnSpc>
              <a:defRPr sz="5400" b="1">
                <a:solidFill>
                  <a:srgbClr val="FFFFFF"/>
                </a:solidFill>
                <a:latin typeface="Oswald"/>
                <a:ea typeface="Oswald"/>
                <a:cs typeface="Oswald"/>
                <a:sym typeface="Oswald"/>
              </a:defRPr>
            </a:pPr>
            <a:r>
              <a:t>VISA TYPE SELECTION AND IDENTIFICATION</a:t>
            </a:r>
          </a:p>
          <a:p>
            <a:pPr algn="ctr">
              <a:lnSpc>
                <a:spcPts val="8300"/>
              </a:lnSpc>
              <a:defRPr sz="5400" b="1">
                <a:solidFill>
                  <a:srgbClr val="FFFFFF"/>
                </a:solidFill>
                <a:latin typeface="Oswald"/>
                <a:ea typeface="Oswald"/>
                <a:cs typeface="Oswald"/>
                <a:sym typeface="Oswald"/>
              </a:defRPr>
            </a:pPr>
            <a:r>
              <a:t> OF PURPOSE OF STAY*</a:t>
            </a:r>
          </a:p>
        </p:txBody>
      </p:sp>
      <p:pic>
        <p:nvPicPr>
          <p:cNvPr id="254" name="image.png" descr="image.png"/>
          <p:cNvPicPr>
            <a:picLocks noChangeAspect="1"/>
          </p:cNvPicPr>
          <p:nvPr/>
        </p:nvPicPr>
        <p:blipFill>
          <a:blip r:embed="rId2">
            <a:extLst/>
          </a:blip>
          <a:srcRect l="44801" t="44801" r="44801" b="44801"/>
          <a:stretch>
            <a:fillRect/>
          </a:stretch>
        </p:blipFill>
        <p:spPr>
          <a:xfrm>
            <a:off x="17337087" y="808037"/>
            <a:ext cx="1901826" cy="1901826"/>
          </a:xfrm>
          <a:prstGeom prst="rect">
            <a:avLst/>
          </a:prstGeom>
          <a:ln w="12700">
            <a:miter lim="400000"/>
          </a:ln>
        </p:spPr>
      </p:pic>
      <p:sp>
        <p:nvSpPr>
          <p:cNvPr id="255" name="18"/>
          <p:cNvSpPr txBox="1"/>
          <p:nvPr/>
        </p:nvSpPr>
        <p:spPr>
          <a:xfrm>
            <a:off x="17291050" y="106362"/>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300"/>
              </a:lnSpc>
              <a:defRPr sz="2400" b="1">
                <a:solidFill>
                  <a:srgbClr val="FFFFFF"/>
                </a:solidFill>
                <a:latin typeface="Oswald"/>
                <a:ea typeface="Oswald"/>
                <a:cs typeface="Oswald"/>
                <a:sym typeface="Oswald"/>
              </a:defRPr>
            </a:pPr>
            <a:r>
              <a:t>18</a:t>
            </a:r>
          </a:p>
        </p:txBody>
      </p:sp>
      <p:sp>
        <p:nvSpPr>
          <p:cNvPr id="256" name="VISA TYPE: TOURIST…"/>
          <p:cNvSpPr txBox="1"/>
          <p:nvPr/>
        </p:nvSpPr>
        <p:spPr>
          <a:xfrm>
            <a:off x="152400" y="3825875"/>
            <a:ext cx="5257800" cy="164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4400"/>
              </a:lnSpc>
              <a:defRPr sz="2800">
                <a:solidFill>
                  <a:srgbClr val="150599"/>
                </a:solidFill>
                <a:latin typeface="+mn-lt"/>
                <a:ea typeface="+mn-ea"/>
                <a:cs typeface="+mn-cs"/>
                <a:sym typeface="Helvetica Neue"/>
              </a:defRPr>
            </a:pPr>
            <a:r>
              <a:t>VISA TYPE: </a:t>
            </a:r>
            <a:r>
              <a:rPr b="1"/>
              <a:t>TOURIST</a:t>
            </a:r>
          </a:p>
          <a:p>
            <a:pPr algn="ctr">
              <a:lnSpc>
                <a:spcPts val="4400"/>
              </a:lnSpc>
              <a:defRPr sz="2800">
                <a:solidFill>
                  <a:srgbClr val="150599"/>
                </a:solidFill>
                <a:latin typeface="+mn-lt"/>
                <a:ea typeface="+mn-ea"/>
                <a:cs typeface="+mn-cs"/>
                <a:sym typeface="Helvetica Neue"/>
              </a:defRPr>
            </a:pPr>
            <a:r>
              <a:t> PURPOSE OF STAY:</a:t>
            </a:r>
          </a:p>
          <a:p>
            <a:pPr algn="ctr">
              <a:lnSpc>
                <a:spcPts val="4400"/>
              </a:lnSpc>
              <a:defRPr sz="2800" b="1">
                <a:solidFill>
                  <a:srgbClr val="150599"/>
                </a:solidFill>
                <a:latin typeface="+mn-lt"/>
                <a:ea typeface="+mn-ea"/>
                <a:cs typeface="+mn-cs"/>
                <a:sym typeface="Helvetica Neue"/>
              </a:defRPr>
            </a:pPr>
            <a:r>
              <a:t> TARGET TOURISM</a:t>
            </a:r>
          </a:p>
        </p:txBody>
      </p:sp>
      <p:sp>
        <p:nvSpPr>
          <p:cNvPr id="257" name="VISA TYPE: PRIVATE…"/>
          <p:cNvSpPr txBox="1"/>
          <p:nvPr/>
        </p:nvSpPr>
        <p:spPr>
          <a:xfrm>
            <a:off x="12897643" y="3825875"/>
            <a:ext cx="4510089" cy="164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4400"/>
              </a:lnSpc>
              <a:defRPr sz="2800">
                <a:solidFill>
                  <a:srgbClr val="150599"/>
                </a:solidFill>
                <a:latin typeface="+mn-lt"/>
                <a:ea typeface="+mn-ea"/>
                <a:cs typeface="+mn-cs"/>
                <a:sym typeface="Helvetica Neue"/>
              </a:defRPr>
            </a:pPr>
            <a:r>
              <a:t>VISA TYPE: </a:t>
            </a:r>
            <a:r>
              <a:rPr b="1"/>
              <a:t>PRIVATE</a:t>
            </a:r>
          </a:p>
          <a:p>
            <a:pPr algn="ctr">
              <a:lnSpc>
                <a:spcPts val="4400"/>
              </a:lnSpc>
              <a:defRPr sz="2800">
                <a:solidFill>
                  <a:srgbClr val="150599"/>
                </a:solidFill>
                <a:latin typeface="+mn-lt"/>
                <a:ea typeface="+mn-ea"/>
                <a:cs typeface="+mn-cs"/>
                <a:sym typeface="Helvetica Neue"/>
              </a:defRPr>
            </a:pPr>
            <a:r>
              <a:t> PURPOSE OF STAY:</a:t>
            </a:r>
          </a:p>
          <a:p>
            <a:pPr algn="ctr">
              <a:lnSpc>
                <a:spcPts val="4400"/>
              </a:lnSpc>
              <a:defRPr sz="2800" b="1">
                <a:solidFill>
                  <a:srgbClr val="150599"/>
                </a:solidFill>
                <a:latin typeface="+mn-lt"/>
                <a:ea typeface="+mn-ea"/>
                <a:cs typeface="+mn-cs"/>
                <a:sym typeface="Helvetica Neue"/>
              </a:defRPr>
            </a:pPr>
            <a:r>
              <a:t> SPECIAL CASES</a:t>
            </a:r>
          </a:p>
        </p:txBody>
      </p:sp>
      <p:sp>
        <p:nvSpPr>
          <p:cNvPr id="258" name="VALIDITY:…"/>
          <p:cNvSpPr txBox="1"/>
          <p:nvPr/>
        </p:nvSpPr>
        <p:spPr>
          <a:xfrm>
            <a:off x="261937" y="5753100"/>
            <a:ext cx="5435601" cy="34264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3900"/>
              </a:lnSpc>
              <a:defRPr sz="2300">
                <a:solidFill>
                  <a:srgbClr val="CD0808"/>
                </a:solidFill>
                <a:latin typeface="Oswald"/>
                <a:ea typeface="Oswald"/>
                <a:cs typeface="Oswald"/>
                <a:sym typeface="Oswald"/>
              </a:defRPr>
            </a:pPr>
            <a:r>
              <a:t>VALIDITY:</a:t>
            </a:r>
          </a:p>
          <a:p>
            <a:pPr>
              <a:lnSpc>
                <a:spcPts val="3900"/>
              </a:lnSpc>
              <a:defRPr sz="2300">
                <a:solidFill>
                  <a:srgbClr val="CD0808"/>
                </a:solidFill>
                <a:latin typeface="Oswald"/>
                <a:ea typeface="Oswald"/>
                <a:cs typeface="Oswald"/>
                <a:sym typeface="Oswald"/>
              </a:defRPr>
            </a:pPr>
            <a:r>
              <a:t> Up to 30 days</a:t>
            </a:r>
          </a:p>
          <a:p>
            <a:pPr>
              <a:lnSpc>
                <a:spcPts val="3900"/>
              </a:lnSpc>
              <a:defRPr sz="2300">
                <a:solidFill>
                  <a:srgbClr val="CD0808"/>
                </a:solidFill>
                <a:latin typeface="Oswald"/>
                <a:ea typeface="Oswald"/>
                <a:cs typeface="Oswald"/>
                <a:sym typeface="Oswald"/>
              </a:defRPr>
            </a:pPr>
            <a:endParaRPr/>
          </a:p>
          <a:p>
            <a:pPr>
              <a:lnSpc>
                <a:spcPts val="3900"/>
              </a:lnSpc>
              <a:defRPr sz="2000" b="1">
                <a:solidFill>
                  <a:srgbClr val="252827"/>
                </a:solidFill>
                <a:latin typeface="Oswald"/>
                <a:ea typeface="Oswald"/>
                <a:cs typeface="Oswald"/>
                <a:sym typeface="Oswald"/>
              </a:defRPr>
            </a:pPr>
            <a:r>
              <a:t>FOR WHOM:</a:t>
            </a:r>
          </a:p>
          <a:p>
            <a:pPr>
              <a:lnSpc>
                <a:spcPts val="3900"/>
              </a:lnSpc>
              <a:defRPr sz="2000" b="1">
                <a:solidFill>
                  <a:srgbClr val="252827"/>
                </a:solidFill>
                <a:latin typeface="Oswald"/>
                <a:ea typeface="Oswald"/>
                <a:cs typeface="Oswald"/>
                <a:sym typeface="Oswald"/>
              </a:defRPr>
            </a:pPr>
            <a:r>
              <a:t> Foreigners arriving with tourist purposes on a specialized tour for medical advice and for medical examination</a:t>
            </a:r>
          </a:p>
        </p:txBody>
      </p:sp>
      <p:sp>
        <p:nvSpPr>
          <p:cNvPr id="259" name="VALIDITY:…"/>
          <p:cNvSpPr txBox="1"/>
          <p:nvPr/>
        </p:nvSpPr>
        <p:spPr>
          <a:xfrm>
            <a:off x="12277725" y="5761037"/>
            <a:ext cx="5770563" cy="34264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3900"/>
              </a:lnSpc>
              <a:defRPr sz="2300">
                <a:solidFill>
                  <a:srgbClr val="CD0808"/>
                </a:solidFill>
                <a:latin typeface="Oswald"/>
                <a:ea typeface="Oswald"/>
                <a:cs typeface="Oswald"/>
                <a:sym typeface="Oswald"/>
              </a:defRPr>
            </a:pPr>
            <a:r>
              <a:t>VALIDITY:</a:t>
            </a:r>
          </a:p>
          <a:p>
            <a:pPr>
              <a:lnSpc>
                <a:spcPts val="3900"/>
              </a:lnSpc>
              <a:defRPr sz="2300">
                <a:solidFill>
                  <a:srgbClr val="CD0808"/>
                </a:solidFill>
                <a:latin typeface="Oswald"/>
                <a:ea typeface="Oswald"/>
                <a:cs typeface="Oswald"/>
                <a:sym typeface="Oswald"/>
              </a:defRPr>
            </a:pPr>
            <a:r>
              <a:t> Up to 90 days</a:t>
            </a:r>
          </a:p>
          <a:p>
            <a:pPr>
              <a:lnSpc>
                <a:spcPts val="3900"/>
              </a:lnSpc>
              <a:defRPr sz="2300">
                <a:solidFill>
                  <a:srgbClr val="CD0808"/>
                </a:solidFill>
                <a:latin typeface="Oswald"/>
                <a:ea typeface="Oswald"/>
                <a:cs typeface="Oswald"/>
                <a:sym typeface="Oswald"/>
              </a:defRPr>
            </a:pPr>
            <a:endParaRPr/>
          </a:p>
          <a:p>
            <a:pPr>
              <a:lnSpc>
                <a:spcPts val="3900"/>
              </a:lnSpc>
              <a:defRPr sz="2000" b="1">
                <a:solidFill>
                  <a:srgbClr val="252827"/>
                </a:solidFill>
                <a:latin typeface="Oswald"/>
                <a:ea typeface="Oswald"/>
                <a:cs typeface="Oswald"/>
                <a:sym typeface="Oswald"/>
              </a:defRPr>
            </a:pPr>
            <a:r>
              <a:t>FOR WHOM:</a:t>
            </a:r>
          </a:p>
          <a:p>
            <a:pPr>
              <a:lnSpc>
                <a:spcPts val="3900"/>
              </a:lnSpc>
              <a:defRPr sz="2000" b="1">
                <a:solidFill>
                  <a:srgbClr val="252827"/>
                </a:solidFill>
                <a:latin typeface="Oswald"/>
                <a:ea typeface="Oswald"/>
                <a:cs typeface="Oswald"/>
                <a:sym typeface="Oswald"/>
              </a:defRPr>
            </a:pPr>
            <a:r>
              <a:t> Foreigners arriving for emergency treatment or due to a serious illness or death of a close relative</a:t>
            </a:r>
          </a:p>
        </p:txBody>
      </p:sp>
      <p:sp>
        <p:nvSpPr>
          <p:cNvPr id="260" name="* In accordance with the appendix to the joint order of the Ministry of Foreign Affairs of Russia, the Ministry of Internal Affairs of Russia and the Federal Security Service of Russia dated December 27, 2003 No. 19723A / 1048/922"/>
          <p:cNvSpPr txBox="1"/>
          <p:nvPr/>
        </p:nvSpPr>
        <p:spPr>
          <a:xfrm>
            <a:off x="984779" y="2677362"/>
            <a:ext cx="16775113" cy="81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300"/>
              </a:lnSpc>
              <a:defRPr sz="2200" b="1">
                <a:solidFill>
                  <a:srgbClr val="A6A6A6"/>
                </a:solidFill>
                <a:latin typeface="Arial Narrow"/>
                <a:ea typeface="Arial Narrow"/>
                <a:cs typeface="Arial Narrow"/>
                <a:sym typeface="Arial Narrow"/>
              </a:defRPr>
            </a:lvl1pPr>
          </a:lstStyle>
          <a:p>
            <a:r>
              <a:t>* In accordance with the appendix to the joint order of the Ministry of Foreign Affairs of Russia, the Ministry of Internal Affairs of Russia and the Federal Security Service of Russia dated December 27, 2003 No. 19723A / 1048/922</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pic>
        <p:nvPicPr>
          <p:cNvPr id="262" name="image.jpeg" descr="image.jpeg"/>
          <p:cNvPicPr>
            <a:picLocks noChangeAspect="1"/>
          </p:cNvPicPr>
          <p:nvPr/>
        </p:nvPicPr>
        <p:blipFill>
          <a:blip r:embed="rId2">
            <a:extLst/>
          </a:blip>
          <a:srcRect l="26850" r="11419" b="462"/>
          <a:stretch>
            <a:fillRect/>
          </a:stretch>
        </p:blipFill>
        <p:spPr>
          <a:xfrm>
            <a:off x="12619037" y="0"/>
            <a:ext cx="5668963" cy="10287000"/>
          </a:xfrm>
          <a:prstGeom prst="rect">
            <a:avLst/>
          </a:prstGeom>
          <a:ln w="12700">
            <a:miter lim="400000"/>
          </a:ln>
        </p:spPr>
      </p:pic>
      <p:sp>
        <p:nvSpPr>
          <p:cNvPr id="263" name="Прямоугольник"/>
          <p:cNvSpPr/>
          <p:nvPr/>
        </p:nvSpPr>
        <p:spPr>
          <a:xfrm>
            <a:off x="0" y="-1"/>
            <a:ext cx="5524500" cy="10287002"/>
          </a:xfrm>
          <a:prstGeom prst="rect">
            <a:avLst/>
          </a:prstGeom>
          <a:solidFill>
            <a:srgbClr val="A6A6A6"/>
          </a:solidFill>
          <a:ln w="12700">
            <a:miter lim="400000"/>
          </a:ln>
        </p:spPr>
        <p:txBody>
          <a:bodyPr lIns="45719" rIns="45719"/>
          <a:lstStyle/>
          <a:p>
            <a:endParaRPr/>
          </a:p>
        </p:txBody>
      </p:sp>
      <p:sp>
        <p:nvSpPr>
          <p:cNvPr id="264" name="HELP WITH PAPERWORK…"/>
          <p:cNvSpPr txBox="1"/>
          <p:nvPr/>
        </p:nvSpPr>
        <p:spPr>
          <a:xfrm>
            <a:off x="-1964580" y="614979"/>
            <a:ext cx="16424276" cy="1563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6200"/>
              </a:lnSpc>
              <a:defRPr sz="5000" b="1">
                <a:solidFill>
                  <a:srgbClr val="CD0808"/>
                </a:solidFill>
                <a:latin typeface="Oswald"/>
                <a:ea typeface="Oswald"/>
                <a:cs typeface="Oswald"/>
                <a:sym typeface="Oswald"/>
              </a:defRPr>
            </a:pPr>
            <a:r>
              <a:t>HELP WITH PAPERWORK</a:t>
            </a:r>
          </a:p>
          <a:p>
            <a:pPr algn="ctr">
              <a:lnSpc>
                <a:spcPts val="6200"/>
              </a:lnSpc>
              <a:defRPr sz="5000" b="1">
                <a:solidFill>
                  <a:srgbClr val="CD0808"/>
                </a:solidFill>
                <a:latin typeface="Oswald"/>
                <a:ea typeface="Oswald"/>
                <a:cs typeface="Oswald"/>
                <a:sym typeface="Oswald"/>
              </a:defRPr>
            </a:pPr>
            <a:r>
              <a:t> FOR ENTRANCE TO RUSSIA</a:t>
            </a:r>
          </a:p>
        </p:txBody>
      </p:sp>
      <p:sp>
        <p:nvSpPr>
          <p:cNvPr id="265" name="APPLICATION FOR ARRIVAL IN RUSSIA"/>
          <p:cNvSpPr txBox="1"/>
          <p:nvPr/>
        </p:nvSpPr>
        <p:spPr>
          <a:xfrm>
            <a:off x="1935162" y="2484437"/>
            <a:ext cx="10826751" cy="608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5100"/>
              </a:lnSpc>
              <a:defRPr sz="3100" b="1">
                <a:solidFill>
                  <a:srgbClr val="FFFFFF"/>
                </a:solidFill>
                <a:latin typeface="Oswald"/>
                <a:ea typeface="Oswald"/>
                <a:cs typeface="Oswald"/>
                <a:sym typeface="Oswald"/>
              </a:defRPr>
            </a:lvl1pPr>
          </a:lstStyle>
          <a:p>
            <a:r>
              <a:rPr dirty="0"/>
              <a:t>APPLICATION FOR ARRIVAL IN RUSSIA</a:t>
            </a:r>
          </a:p>
        </p:txBody>
      </p:sp>
      <p:sp>
        <p:nvSpPr>
          <p:cNvPr id="266" name="The medical organization that has confirmed the possibility of your treatment can issue you an invitation to enter Russia, as well as resolve the issue of the migration registration.…"/>
          <p:cNvSpPr txBox="1"/>
          <p:nvPr/>
        </p:nvSpPr>
        <p:spPr>
          <a:xfrm>
            <a:off x="641349" y="3651250"/>
            <a:ext cx="11931652" cy="1963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3900"/>
              </a:lnSpc>
              <a:defRPr sz="2800">
                <a:solidFill>
                  <a:srgbClr val="150599"/>
                </a:solidFill>
                <a:latin typeface="Oswald"/>
                <a:ea typeface="Oswald"/>
                <a:cs typeface="Oswald"/>
                <a:sym typeface="Oswald"/>
              </a:defRPr>
            </a:pPr>
            <a:r>
              <a:rPr dirty="0"/>
              <a:t>The medical organization that has confirmed the possibility of your treatment can issue you an invitation to enter Russia, as well as resolve the issue of the migration registration.</a:t>
            </a:r>
          </a:p>
          <a:p>
            <a:pPr>
              <a:lnSpc>
                <a:spcPts val="3900"/>
              </a:lnSpc>
              <a:defRPr sz="2800">
                <a:solidFill>
                  <a:srgbClr val="150599"/>
                </a:solidFill>
                <a:latin typeface="Oswald"/>
                <a:ea typeface="Oswald"/>
                <a:cs typeface="Oswald"/>
                <a:sym typeface="Oswald"/>
              </a:defRPr>
            </a:pPr>
            <a:r>
              <a:rPr dirty="0"/>
              <a:t> To clarify the information, please contact your medical organization.</a:t>
            </a:r>
          </a:p>
        </p:txBody>
      </p:sp>
      <p:pic>
        <p:nvPicPr>
          <p:cNvPr id="267" name="image.png" descr="image.png"/>
          <p:cNvPicPr>
            <a:picLocks noChangeAspect="1"/>
          </p:cNvPicPr>
          <p:nvPr/>
        </p:nvPicPr>
        <p:blipFill>
          <a:blip r:embed="rId3">
            <a:extLst/>
          </a:blip>
          <a:stretch>
            <a:fillRect/>
          </a:stretch>
        </p:blipFill>
        <p:spPr>
          <a:xfrm>
            <a:off x="641350" y="2319337"/>
            <a:ext cx="1057275" cy="1057276"/>
          </a:xfrm>
          <a:prstGeom prst="rect">
            <a:avLst/>
          </a:prstGeom>
          <a:ln w="12700">
            <a:miter lim="400000"/>
          </a:ln>
        </p:spPr>
      </p:pic>
      <p:pic>
        <p:nvPicPr>
          <p:cNvPr id="268" name="image.png" descr="image.png"/>
          <p:cNvPicPr>
            <a:picLocks noChangeAspect="1"/>
          </p:cNvPicPr>
          <p:nvPr/>
        </p:nvPicPr>
        <p:blipFill>
          <a:blip r:embed="rId3">
            <a:extLst/>
          </a:blip>
          <a:stretch>
            <a:fillRect/>
          </a:stretch>
        </p:blipFill>
        <p:spPr>
          <a:xfrm>
            <a:off x="685800" y="6743700"/>
            <a:ext cx="1057275" cy="1057275"/>
          </a:xfrm>
          <a:prstGeom prst="rect">
            <a:avLst/>
          </a:prstGeom>
          <a:ln w="12700">
            <a:miter lim="400000"/>
          </a:ln>
        </p:spPr>
      </p:pic>
      <p:sp>
        <p:nvSpPr>
          <p:cNvPr id="269" name="If a tour operator or an assistance organization is involved in the issue of your treatment in Russia, then entrust the organization with obtaining documentation for a visa."/>
          <p:cNvSpPr txBox="1"/>
          <p:nvPr/>
        </p:nvSpPr>
        <p:spPr>
          <a:xfrm>
            <a:off x="641350" y="7986712"/>
            <a:ext cx="11684000" cy="1465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900"/>
              </a:lnSpc>
              <a:defRPr sz="2700">
                <a:solidFill>
                  <a:srgbClr val="150599"/>
                </a:solidFill>
                <a:latin typeface="Oswald"/>
                <a:ea typeface="Oswald"/>
                <a:cs typeface="Oswald"/>
                <a:sym typeface="Oswald"/>
              </a:defRPr>
            </a:lvl1pPr>
          </a:lstStyle>
          <a:p>
            <a:r>
              <a:t>If a tour operator or an assistance organization is involved in the issue of your treatment in Russia, then entrust the organization with obtaining documentation for a visa.</a:t>
            </a:r>
          </a:p>
        </p:txBody>
      </p:sp>
      <p:sp>
        <p:nvSpPr>
          <p:cNvPr id="270" name="19"/>
          <p:cNvSpPr txBox="1"/>
          <p:nvPr/>
        </p:nvSpPr>
        <p:spPr>
          <a:xfrm>
            <a:off x="17291050" y="169862"/>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19</a:t>
            </a:r>
          </a:p>
        </p:txBody>
      </p:sp>
      <p:sp>
        <p:nvSpPr>
          <p:cNvPr id="271" name="APPLICATION OF THE NECESSARY DOCUMENTATION FOR OBTAINING A VISA BY THIRD PARTIES"/>
          <p:cNvSpPr txBox="1"/>
          <p:nvPr/>
        </p:nvSpPr>
        <p:spPr>
          <a:xfrm>
            <a:off x="1905000" y="6667500"/>
            <a:ext cx="10826750" cy="1259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5100"/>
              </a:lnSpc>
              <a:defRPr sz="3200" b="1">
                <a:solidFill>
                  <a:srgbClr val="FFFFFF"/>
                </a:solidFill>
                <a:latin typeface="Oswald"/>
                <a:ea typeface="Oswald"/>
                <a:cs typeface="Oswald"/>
                <a:sym typeface="Oswald"/>
              </a:defRPr>
            </a:lvl1pPr>
          </a:lstStyle>
          <a:p>
            <a:r>
              <a:t>APPLICATION OF THE NECESSARY DOCUMENTATION FOR OBTAINING A VISA BY THIRD PARTIES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S"/>
          <p:cNvSpPr txBox="1"/>
          <p:nvPr/>
        </p:nvSpPr>
        <p:spPr>
          <a:xfrm>
            <a:off x="874712" y="555624"/>
            <a:ext cx="9809163" cy="1239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9900"/>
              </a:lnSpc>
              <a:defRPr sz="8000" b="1">
                <a:solidFill>
                  <a:srgbClr val="252827"/>
                </a:solidFill>
                <a:latin typeface="Oswald"/>
                <a:ea typeface="Oswald"/>
                <a:cs typeface="Oswald"/>
                <a:sym typeface="Oswald"/>
              </a:defRPr>
            </a:lvl1pPr>
          </a:lstStyle>
          <a:p>
            <a:r>
              <a:t>CONTENTS</a:t>
            </a:r>
          </a:p>
        </p:txBody>
      </p:sp>
      <p:sp>
        <p:nvSpPr>
          <p:cNvPr id="48" name="The treatment in Murmansk region...3-6…"/>
          <p:cNvSpPr txBox="1"/>
          <p:nvPr/>
        </p:nvSpPr>
        <p:spPr>
          <a:xfrm>
            <a:off x="546100" y="2238375"/>
            <a:ext cx="12877800" cy="6848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3600"/>
              </a:lnSpc>
              <a:defRPr sz="2800">
                <a:solidFill>
                  <a:srgbClr val="252827"/>
                </a:solidFill>
                <a:latin typeface="Oswald"/>
                <a:ea typeface="Oswald"/>
                <a:cs typeface="Oswald"/>
                <a:sym typeface="Oswald"/>
              </a:defRPr>
            </a:pPr>
            <a:r>
              <a:rPr dirty="0"/>
              <a:t>The treatment in Murmansk region...3-6</a:t>
            </a:r>
          </a:p>
          <a:p>
            <a:pPr>
              <a:lnSpc>
                <a:spcPts val="3600"/>
              </a:lnSpc>
              <a:defRPr sz="2800">
                <a:solidFill>
                  <a:srgbClr val="252827"/>
                </a:solidFill>
                <a:latin typeface="Oswald"/>
                <a:ea typeface="Oswald"/>
                <a:cs typeface="Oswald"/>
                <a:sym typeface="Oswald"/>
              </a:defRPr>
            </a:pPr>
            <a:endParaRPr dirty="0"/>
          </a:p>
          <a:p>
            <a:pPr>
              <a:lnSpc>
                <a:spcPts val="3600"/>
              </a:lnSpc>
              <a:defRPr sz="2800">
                <a:solidFill>
                  <a:srgbClr val="252827"/>
                </a:solidFill>
                <a:latin typeface="Oswald"/>
                <a:ea typeface="Oswald"/>
                <a:cs typeface="Oswald"/>
                <a:sym typeface="Oswald"/>
              </a:defRPr>
            </a:pPr>
            <a:r>
              <a:rPr dirty="0"/>
              <a:t>I stage: choice of medical organization in Murmansk region..7-9</a:t>
            </a:r>
          </a:p>
          <a:p>
            <a:pPr>
              <a:lnSpc>
                <a:spcPts val="3600"/>
              </a:lnSpc>
              <a:defRPr sz="2800">
                <a:solidFill>
                  <a:srgbClr val="252827"/>
                </a:solidFill>
                <a:latin typeface="Oswald"/>
                <a:ea typeface="Oswald"/>
                <a:cs typeface="Oswald"/>
                <a:sym typeface="Oswald"/>
              </a:defRPr>
            </a:pPr>
            <a:endParaRPr dirty="0"/>
          </a:p>
          <a:p>
            <a:pPr>
              <a:lnSpc>
                <a:spcPts val="3600"/>
              </a:lnSpc>
              <a:defRPr sz="2800">
                <a:solidFill>
                  <a:srgbClr val="252827"/>
                </a:solidFill>
                <a:latin typeface="Oswald"/>
                <a:ea typeface="Oswald"/>
                <a:cs typeface="Oswald"/>
                <a:sym typeface="Oswald"/>
              </a:defRPr>
            </a:pPr>
            <a:r>
              <a:rPr dirty="0"/>
              <a:t>II stage: sending a request for treatment to a medical organization………………………………………………………………..10-11</a:t>
            </a:r>
          </a:p>
          <a:p>
            <a:pPr>
              <a:lnSpc>
                <a:spcPts val="3600"/>
              </a:lnSpc>
              <a:defRPr sz="2800">
                <a:solidFill>
                  <a:srgbClr val="252827"/>
                </a:solidFill>
                <a:latin typeface="Oswald"/>
                <a:ea typeface="Oswald"/>
                <a:cs typeface="Oswald"/>
                <a:sym typeface="Oswald"/>
              </a:defRPr>
            </a:pPr>
            <a:endParaRPr dirty="0"/>
          </a:p>
          <a:p>
            <a:pPr>
              <a:lnSpc>
                <a:spcPts val="3600"/>
              </a:lnSpc>
              <a:defRPr sz="2800">
                <a:solidFill>
                  <a:srgbClr val="252827"/>
                </a:solidFill>
                <a:latin typeface="Oswald"/>
                <a:ea typeface="Oswald"/>
                <a:cs typeface="Oswald"/>
                <a:sym typeface="Oswald"/>
              </a:defRPr>
            </a:pPr>
            <a:r>
              <a:rPr dirty="0"/>
              <a:t>III stage: accommodation and transport............................................12-15</a:t>
            </a:r>
          </a:p>
          <a:p>
            <a:pPr>
              <a:lnSpc>
                <a:spcPts val="3600"/>
              </a:lnSpc>
              <a:defRPr sz="2800">
                <a:solidFill>
                  <a:srgbClr val="252827"/>
                </a:solidFill>
                <a:latin typeface="Oswald"/>
                <a:ea typeface="Oswald"/>
                <a:cs typeface="Oswald"/>
                <a:sym typeface="Oswald"/>
              </a:defRPr>
            </a:pPr>
            <a:endParaRPr dirty="0"/>
          </a:p>
          <a:p>
            <a:pPr>
              <a:lnSpc>
                <a:spcPts val="3600"/>
              </a:lnSpc>
              <a:defRPr sz="2800">
                <a:solidFill>
                  <a:srgbClr val="252827"/>
                </a:solidFill>
                <a:latin typeface="Oswald"/>
                <a:ea typeface="Oswald"/>
                <a:cs typeface="Oswald"/>
                <a:sym typeface="Oswald"/>
              </a:defRPr>
            </a:pPr>
            <a:r>
              <a:rPr dirty="0"/>
              <a:t>IV stage: visa application……………………………..……………….16-20</a:t>
            </a:r>
          </a:p>
          <a:p>
            <a:pPr>
              <a:lnSpc>
                <a:spcPts val="3600"/>
              </a:lnSpc>
              <a:defRPr sz="2800">
                <a:solidFill>
                  <a:srgbClr val="252827"/>
                </a:solidFill>
                <a:latin typeface="Oswald"/>
                <a:ea typeface="Oswald"/>
                <a:cs typeface="Oswald"/>
                <a:sym typeface="Oswald"/>
              </a:defRPr>
            </a:pPr>
            <a:endParaRPr dirty="0"/>
          </a:p>
          <a:p>
            <a:pPr>
              <a:lnSpc>
                <a:spcPts val="3600"/>
              </a:lnSpc>
              <a:defRPr sz="2800">
                <a:solidFill>
                  <a:srgbClr val="252827"/>
                </a:solidFill>
                <a:latin typeface="Oswald"/>
                <a:ea typeface="Oswald"/>
                <a:cs typeface="Oswald"/>
                <a:sym typeface="Oswald"/>
              </a:defRPr>
            </a:pPr>
            <a:r>
              <a:rPr dirty="0"/>
              <a:t>V stage: Welcome to Russia! .....................................................2</a:t>
            </a:r>
            <a:r>
              <a:rPr sz="2700" dirty="0"/>
              <a:t>1-22</a:t>
            </a:r>
          </a:p>
          <a:p>
            <a:pPr>
              <a:lnSpc>
                <a:spcPts val="3600"/>
              </a:lnSpc>
              <a:defRPr sz="2700">
                <a:solidFill>
                  <a:srgbClr val="252827"/>
                </a:solidFill>
                <a:latin typeface="Oswald"/>
                <a:ea typeface="Oswald"/>
                <a:cs typeface="Oswald"/>
                <a:sym typeface="Oswald"/>
              </a:defRPr>
            </a:pPr>
            <a:endParaRPr sz="2700" dirty="0"/>
          </a:p>
          <a:p>
            <a:pPr>
              <a:lnSpc>
                <a:spcPts val="3600"/>
              </a:lnSpc>
              <a:defRPr sz="2800">
                <a:solidFill>
                  <a:srgbClr val="252827"/>
                </a:solidFill>
                <a:latin typeface="Oswald"/>
                <a:ea typeface="Oswald"/>
                <a:cs typeface="Oswald"/>
                <a:sym typeface="Oswald"/>
              </a:defRPr>
            </a:pPr>
            <a:r>
              <a:rPr dirty="0"/>
              <a:t>Contacts............................................................................................23</a:t>
            </a:r>
          </a:p>
        </p:txBody>
      </p:sp>
      <p:pic>
        <p:nvPicPr>
          <p:cNvPr id="49" name="image.png" descr="image.png"/>
          <p:cNvPicPr>
            <a:picLocks noChangeAspect="1"/>
          </p:cNvPicPr>
          <p:nvPr/>
        </p:nvPicPr>
        <p:blipFill>
          <a:blip r:embed="rId2">
            <a:extLst/>
          </a:blip>
          <a:srcRect l="44801" t="44801" r="44801" b="44801"/>
          <a:stretch>
            <a:fillRect/>
          </a:stretch>
        </p:blipFill>
        <p:spPr>
          <a:xfrm>
            <a:off x="-873125" y="9258300"/>
            <a:ext cx="1901825" cy="1901825"/>
          </a:xfrm>
          <a:prstGeom prst="rect">
            <a:avLst/>
          </a:prstGeom>
          <a:ln w="12700">
            <a:miter lim="400000"/>
          </a:ln>
        </p:spPr>
      </p:pic>
      <p:sp>
        <p:nvSpPr>
          <p:cNvPr id="50" name="Прямоугольник"/>
          <p:cNvSpPr/>
          <p:nvPr/>
        </p:nvSpPr>
        <p:spPr>
          <a:xfrm>
            <a:off x="13144499" y="-1"/>
            <a:ext cx="5143502" cy="10287002"/>
          </a:xfrm>
          <a:prstGeom prst="rect">
            <a:avLst/>
          </a:prstGeom>
          <a:solidFill>
            <a:srgbClr val="545454"/>
          </a:solidFill>
          <a:ln w="12700">
            <a:miter lim="400000"/>
          </a:ln>
        </p:spPr>
        <p:txBody>
          <a:bodyPr lIns="45719" rIns="45719"/>
          <a:lstStyle/>
          <a:p>
            <a:endParaRPr/>
          </a:p>
        </p:txBody>
      </p:sp>
      <p:pic>
        <p:nvPicPr>
          <p:cNvPr id="51" name="image.png" descr="image.png"/>
          <p:cNvPicPr>
            <a:picLocks noChangeAspect="1"/>
          </p:cNvPicPr>
          <p:nvPr/>
        </p:nvPicPr>
        <p:blipFill>
          <a:blip r:embed="rId3">
            <a:extLst/>
          </a:blip>
          <a:srcRect l="44801" t="44801" r="44801" b="44801"/>
          <a:stretch>
            <a:fillRect/>
          </a:stretch>
        </p:blipFill>
        <p:spPr>
          <a:xfrm>
            <a:off x="17062450" y="-546100"/>
            <a:ext cx="1901825" cy="1901825"/>
          </a:xfrm>
          <a:prstGeom prst="rect">
            <a:avLst/>
          </a:prstGeom>
          <a:ln w="12700">
            <a:miter lim="400000"/>
          </a:ln>
        </p:spPr>
      </p:pic>
      <p:sp>
        <p:nvSpPr>
          <p:cNvPr id="52" name="Прямоугольник"/>
          <p:cNvSpPr/>
          <p:nvPr/>
        </p:nvSpPr>
        <p:spPr>
          <a:xfrm>
            <a:off x="13144499" y="8086725"/>
            <a:ext cx="5143502" cy="2200275"/>
          </a:xfrm>
          <a:prstGeom prst="rect">
            <a:avLst/>
          </a:prstGeom>
          <a:solidFill>
            <a:srgbClr val="A6A6A6"/>
          </a:solidFill>
          <a:ln w="25400">
            <a:solidFill>
              <a:srgbClr val="D9D9D9"/>
            </a:solidFill>
          </a:ln>
        </p:spPr>
        <p:txBody>
          <a:bodyPr lIns="45719" rIns="45719" anchor="ctr"/>
          <a:lstStyle/>
          <a:p>
            <a:pPr algn="ctr">
              <a:defRPr>
                <a:solidFill>
                  <a:srgbClr val="FFFFFF"/>
                </a:solidFill>
              </a:defRPr>
            </a:pPr>
            <a:endParaRPr/>
          </a:p>
        </p:txBody>
      </p:sp>
      <p:sp>
        <p:nvSpPr>
          <p:cNvPr id="53" name="Materials prepared by…"/>
          <p:cNvSpPr txBox="1"/>
          <p:nvPr/>
        </p:nvSpPr>
        <p:spPr>
          <a:xfrm>
            <a:off x="13335000" y="8332787"/>
            <a:ext cx="5616575" cy="20534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700"/>
              </a:lnSpc>
              <a:defRPr sz="2200">
                <a:solidFill>
                  <a:srgbClr val="C50001"/>
                </a:solidFill>
                <a:latin typeface="Arial Narrow"/>
                <a:ea typeface="Arial Narrow"/>
                <a:cs typeface="Arial Narrow"/>
                <a:sym typeface="Arial Narrow"/>
              </a:defRPr>
            </a:pPr>
            <a:r>
              <a:t>Materials prepared by</a:t>
            </a:r>
            <a:endParaRPr sz="1900" b="1">
              <a:solidFill>
                <a:srgbClr val="C00000"/>
              </a:solidFill>
            </a:endParaRPr>
          </a:p>
          <a:p>
            <a:pPr>
              <a:lnSpc>
                <a:spcPts val="3600"/>
              </a:lnSpc>
              <a:defRPr sz="2400">
                <a:latin typeface="Arial Narrow"/>
                <a:ea typeface="Arial Narrow"/>
                <a:cs typeface="Arial Narrow"/>
                <a:sym typeface="Arial Narrow"/>
              </a:defRPr>
            </a:pPr>
            <a:r>
              <a:t>THE COORDINATING CENTER OF EXPORT OF MEDICAL SERVICES OF FSBI "TSNIIOIZ" RUSSIAN MINISTRY OF HEALTH.</a:t>
            </a:r>
          </a:p>
        </p:txBody>
      </p:sp>
      <p:sp>
        <p:nvSpPr>
          <p:cNvPr id="54" name="2"/>
          <p:cNvSpPr txBox="1"/>
          <p:nvPr/>
        </p:nvSpPr>
        <p:spPr>
          <a:xfrm>
            <a:off x="17381537" y="177800"/>
            <a:ext cx="996951"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73" name="image.png" descr="image.png"/>
          <p:cNvPicPr>
            <a:picLocks noChangeAspect="1"/>
          </p:cNvPicPr>
          <p:nvPr/>
        </p:nvPicPr>
        <p:blipFill>
          <a:blip r:embed="rId2">
            <a:extLst/>
          </a:blip>
          <a:srcRect l="44801" t="44801" r="44801" b="44801"/>
          <a:stretch>
            <a:fillRect/>
          </a:stretch>
        </p:blipFill>
        <p:spPr>
          <a:xfrm>
            <a:off x="8166100" y="9456737"/>
            <a:ext cx="1901825" cy="1901826"/>
          </a:xfrm>
          <a:prstGeom prst="rect">
            <a:avLst/>
          </a:prstGeom>
          <a:ln w="12700">
            <a:miter lim="400000"/>
          </a:ln>
        </p:spPr>
      </p:pic>
      <p:pic>
        <p:nvPicPr>
          <p:cNvPr id="274" name="image.png" descr="image.png"/>
          <p:cNvPicPr>
            <a:picLocks noChangeAspect="1"/>
          </p:cNvPicPr>
          <p:nvPr/>
        </p:nvPicPr>
        <p:blipFill>
          <a:blip r:embed="rId3">
            <a:extLst/>
          </a:blip>
          <a:srcRect l="44801" t="44801" r="44801" b="44801"/>
          <a:stretch>
            <a:fillRect/>
          </a:stretch>
        </p:blipFill>
        <p:spPr>
          <a:xfrm>
            <a:off x="8180387" y="-1031875"/>
            <a:ext cx="1900239" cy="1901825"/>
          </a:xfrm>
          <a:prstGeom prst="rect">
            <a:avLst/>
          </a:prstGeom>
          <a:ln w="12700">
            <a:miter lim="400000"/>
          </a:ln>
        </p:spPr>
      </p:pic>
      <p:sp>
        <p:nvSpPr>
          <p:cNvPr id="275" name="V stage"/>
          <p:cNvSpPr txBox="1"/>
          <p:nvPr/>
        </p:nvSpPr>
        <p:spPr>
          <a:xfrm>
            <a:off x="801687" y="3009900"/>
            <a:ext cx="16952913" cy="3126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12400"/>
              </a:lnSpc>
              <a:defRPr sz="10000" b="1">
                <a:solidFill>
                  <a:srgbClr val="FFFFFF"/>
                </a:solidFill>
                <a:latin typeface="Oswald"/>
                <a:ea typeface="Oswald"/>
                <a:cs typeface="Oswald"/>
                <a:sym typeface="Oswald"/>
              </a:defRPr>
            </a:pPr>
            <a:r>
              <a:rPr dirty="0"/>
              <a:t>V </a:t>
            </a:r>
            <a:r>
              <a:rPr cap="all" dirty="0"/>
              <a:t>stage</a:t>
            </a:r>
          </a:p>
        </p:txBody>
      </p:sp>
      <p:sp>
        <p:nvSpPr>
          <p:cNvPr id="276" name="WELCOME TO RUSSIA!…"/>
          <p:cNvSpPr txBox="1"/>
          <p:nvPr/>
        </p:nvSpPr>
        <p:spPr>
          <a:xfrm>
            <a:off x="387350" y="5148262"/>
            <a:ext cx="17459325" cy="16542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6700"/>
              </a:lnSpc>
              <a:defRPr sz="4200" b="1">
                <a:solidFill>
                  <a:srgbClr val="CD0808"/>
                </a:solidFill>
                <a:latin typeface="Oswald"/>
                <a:ea typeface="Oswald"/>
                <a:cs typeface="Oswald"/>
                <a:sym typeface="Oswald"/>
              </a:defRPr>
            </a:pPr>
            <a:r>
              <a:t>WELCOME TO RUSSIA!</a:t>
            </a:r>
          </a:p>
          <a:p>
            <a:pPr algn="ctr">
              <a:lnSpc>
                <a:spcPts val="6700"/>
              </a:lnSpc>
              <a:defRPr sz="4200" b="1">
                <a:solidFill>
                  <a:srgbClr val="D9D9D9"/>
                </a:solidFill>
                <a:latin typeface="Oswald"/>
                <a:ea typeface="Oswald"/>
                <a:cs typeface="Oswald"/>
                <a:sym typeface="Oswald"/>
              </a:defRPr>
            </a:pPr>
            <a:r>
              <a:t>USEFUL CONTACTS</a:t>
            </a:r>
          </a:p>
        </p:txBody>
      </p:sp>
      <p:sp>
        <p:nvSpPr>
          <p:cNvPr id="277" name="20"/>
          <p:cNvSpPr txBox="1"/>
          <p:nvPr/>
        </p:nvSpPr>
        <p:spPr>
          <a:xfrm>
            <a:off x="17291050" y="106362"/>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300"/>
              </a:lnSpc>
              <a:defRPr sz="2400" b="1">
                <a:solidFill>
                  <a:srgbClr val="FFFFFF"/>
                </a:solidFill>
                <a:latin typeface="Oswald"/>
                <a:ea typeface="Oswald"/>
                <a:cs typeface="Oswald"/>
                <a:sym typeface="Oswald"/>
              </a:defRPr>
            </a:pPr>
            <a:r>
              <a:t>20</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D0808"/>
        </a:solidFill>
        <a:effectLst/>
      </p:bgPr>
    </p:bg>
    <p:spTree>
      <p:nvGrpSpPr>
        <p:cNvPr id="1" name=""/>
        <p:cNvGrpSpPr/>
        <p:nvPr/>
      </p:nvGrpSpPr>
      <p:grpSpPr>
        <a:xfrm>
          <a:off x="0" y="0"/>
          <a:ext cx="0" cy="0"/>
          <a:chOff x="0" y="0"/>
          <a:chExt cx="0" cy="0"/>
        </a:xfrm>
      </p:grpSpPr>
      <p:sp>
        <p:nvSpPr>
          <p:cNvPr id="279" name="Прямоугольник"/>
          <p:cNvSpPr/>
          <p:nvPr/>
        </p:nvSpPr>
        <p:spPr>
          <a:xfrm>
            <a:off x="-1" y="0"/>
            <a:ext cx="18288002" cy="4981575"/>
          </a:xfrm>
          <a:prstGeom prst="rect">
            <a:avLst/>
          </a:prstGeom>
          <a:solidFill>
            <a:srgbClr val="545454"/>
          </a:solidFill>
          <a:ln w="12700">
            <a:miter lim="400000"/>
          </a:ln>
        </p:spPr>
        <p:txBody>
          <a:bodyPr lIns="45719" rIns="45719"/>
          <a:lstStyle/>
          <a:p>
            <a:endParaRPr/>
          </a:p>
        </p:txBody>
      </p:sp>
      <p:sp>
        <p:nvSpPr>
          <p:cNvPr id="280" name="Фигура"/>
          <p:cNvSpPr/>
          <p:nvPr/>
        </p:nvSpPr>
        <p:spPr>
          <a:xfrm>
            <a:off x="-1" y="2768600"/>
            <a:ext cx="2740027"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281" name="Фигура"/>
          <p:cNvSpPr/>
          <p:nvPr/>
        </p:nvSpPr>
        <p:spPr>
          <a:xfrm>
            <a:off x="1882774" y="2768600"/>
            <a:ext cx="2740027"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282" name="Фигура"/>
          <p:cNvSpPr/>
          <p:nvPr/>
        </p:nvSpPr>
        <p:spPr>
          <a:xfrm>
            <a:off x="3709987" y="2768600"/>
            <a:ext cx="2740026"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283" name="Single number of…"/>
          <p:cNvSpPr txBox="1"/>
          <p:nvPr/>
        </p:nvSpPr>
        <p:spPr>
          <a:xfrm>
            <a:off x="295275" y="3251200"/>
            <a:ext cx="4470400" cy="10341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4100"/>
              </a:lnSpc>
              <a:defRPr sz="3600" b="1">
                <a:solidFill>
                  <a:srgbClr val="FFFFFF"/>
                </a:solidFill>
                <a:latin typeface="Arial Narrow"/>
                <a:ea typeface="Arial Narrow"/>
                <a:cs typeface="Arial Narrow"/>
                <a:sym typeface="Arial Narrow"/>
              </a:defRPr>
            </a:pPr>
            <a:r>
              <a:t>Single number of</a:t>
            </a:r>
          </a:p>
          <a:p>
            <a:pPr algn="ctr">
              <a:lnSpc>
                <a:spcPts val="4100"/>
              </a:lnSpc>
              <a:defRPr sz="3600" b="1">
                <a:solidFill>
                  <a:srgbClr val="FFFFFF"/>
                </a:solidFill>
                <a:latin typeface="Arial Narrow"/>
                <a:ea typeface="Arial Narrow"/>
                <a:cs typeface="Arial Narrow"/>
                <a:sym typeface="Arial Narrow"/>
              </a:defRPr>
            </a:pPr>
            <a:r>
              <a:t> emergency services</a:t>
            </a:r>
          </a:p>
        </p:txBody>
      </p:sp>
      <p:sp>
        <p:nvSpPr>
          <p:cNvPr id="284" name="Фигура"/>
          <p:cNvSpPr/>
          <p:nvPr/>
        </p:nvSpPr>
        <p:spPr>
          <a:xfrm>
            <a:off x="5543549" y="2768600"/>
            <a:ext cx="2740027"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285" name="Фигура"/>
          <p:cNvSpPr/>
          <p:nvPr/>
        </p:nvSpPr>
        <p:spPr>
          <a:xfrm>
            <a:off x="7281862" y="2768600"/>
            <a:ext cx="2740026"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286" name="Фигура"/>
          <p:cNvSpPr/>
          <p:nvPr/>
        </p:nvSpPr>
        <p:spPr>
          <a:xfrm>
            <a:off x="9010649" y="2768600"/>
            <a:ext cx="2740027"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287" name="Federal Migration Service Hotline"/>
          <p:cNvSpPr txBox="1"/>
          <p:nvPr/>
        </p:nvSpPr>
        <p:spPr>
          <a:xfrm>
            <a:off x="5915025" y="3001962"/>
            <a:ext cx="5099050" cy="1125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500"/>
              </a:lnSpc>
              <a:defRPr sz="3600" b="1">
                <a:solidFill>
                  <a:srgbClr val="FFFFFF"/>
                </a:solidFill>
                <a:latin typeface="Arial Narrow"/>
                <a:ea typeface="Arial Narrow"/>
                <a:cs typeface="Arial Narrow"/>
                <a:sym typeface="Arial Narrow"/>
              </a:defRPr>
            </a:lvl1pPr>
          </a:lstStyle>
          <a:p>
            <a:r>
              <a:t>Federal Migration Service Hotline</a:t>
            </a:r>
          </a:p>
        </p:txBody>
      </p:sp>
      <p:sp>
        <p:nvSpPr>
          <p:cNvPr id="288" name="Фигура"/>
          <p:cNvSpPr/>
          <p:nvPr/>
        </p:nvSpPr>
        <p:spPr>
          <a:xfrm>
            <a:off x="10820399" y="2768600"/>
            <a:ext cx="2740027"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289" name="Фигура"/>
          <p:cNvSpPr/>
          <p:nvPr/>
        </p:nvSpPr>
        <p:spPr>
          <a:xfrm>
            <a:off x="14350999" y="2768600"/>
            <a:ext cx="2741614"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290" name="Фигура"/>
          <p:cNvSpPr/>
          <p:nvPr/>
        </p:nvSpPr>
        <p:spPr>
          <a:xfrm>
            <a:off x="12572999" y="2768600"/>
            <a:ext cx="2740027"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291" name="Фигура"/>
          <p:cNvSpPr/>
          <p:nvPr/>
        </p:nvSpPr>
        <p:spPr>
          <a:xfrm>
            <a:off x="16149637" y="2768600"/>
            <a:ext cx="2740026"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292" name="Report violations of law and order in the Russian Federation"/>
          <p:cNvSpPr txBox="1"/>
          <p:nvPr/>
        </p:nvSpPr>
        <p:spPr>
          <a:xfrm>
            <a:off x="11531600" y="2905125"/>
            <a:ext cx="6756400" cy="1125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500"/>
              </a:lnSpc>
              <a:defRPr sz="3600" b="1">
                <a:solidFill>
                  <a:srgbClr val="FFFFFF"/>
                </a:solidFill>
                <a:latin typeface="Arial Narrow"/>
                <a:ea typeface="Arial Narrow"/>
                <a:cs typeface="Arial Narrow"/>
                <a:sym typeface="Arial Narrow"/>
              </a:defRPr>
            </a:lvl1pPr>
          </a:lstStyle>
          <a:p>
            <a:r>
              <a:t>Report violations of law and order in the Russian Federation</a:t>
            </a:r>
          </a:p>
        </p:txBody>
      </p:sp>
      <p:sp>
        <p:nvSpPr>
          <p:cNvPr id="293" name="USEFUL CONTACTS"/>
          <p:cNvSpPr txBox="1"/>
          <p:nvPr/>
        </p:nvSpPr>
        <p:spPr>
          <a:xfrm>
            <a:off x="393700" y="517525"/>
            <a:ext cx="17500600" cy="1489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11900"/>
              </a:lnSpc>
              <a:defRPr sz="9600" b="1">
                <a:solidFill>
                  <a:srgbClr val="A6A6A6"/>
                </a:solidFill>
                <a:latin typeface="Oswald"/>
                <a:ea typeface="Oswald"/>
                <a:cs typeface="Oswald"/>
                <a:sym typeface="Oswald"/>
              </a:defRPr>
            </a:lvl1pPr>
          </a:lstStyle>
          <a:p>
            <a:r>
              <a:t>USEFUL CONTACTS</a:t>
            </a:r>
          </a:p>
        </p:txBody>
      </p:sp>
      <p:sp>
        <p:nvSpPr>
          <p:cNvPr id="294" name="21"/>
          <p:cNvSpPr txBox="1"/>
          <p:nvPr/>
        </p:nvSpPr>
        <p:spPr>
          <a:xfrm>
            <a:off x="17291050" y="15875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300"/>
              </a:lnSpc>
              <a:defRPr sz="2400" b="1">
                <a:solidFill>
                  <a:srgbClr val="FFFFFF"/>
                </a:solidFill>
                <a:latin typeface="Oswald"/>
                <a:ea typeface="Oswald"/>
                <a:cs typeface="Oswald"/>
                <a:sym typeface="Oswald"/>
              </a:defRPr>
            </a:pPr>
            <a:r>
              <a:t>21</a:t>
            </a:r>
          </a:p>
        </p:txBody>
      </p:sp>
      <p:sp>
        <p:nvSpPr>
          <p:cNvPr id="295" name="Фигура"/>
          <p:cNvSpPr/>
          <p:nvPr/>
        </p:nvSpPr>
        <p:spPr>
          <a:xfrm>
            <a:off x="676646" y="5795962"/>
            <a:ext cx="3707658" cy="37242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a:miter lim="400000"/>
          </a:ln>
        </p:spPr>
        <p:txBody>
          <a:bodyPr lIns="45719" rIns="45719"/>
          <a:lstStyle/>
          <a:p>
            <a:pPr>
              <a:defRPr>
                <a:latin typeface="Arial"/>
                <a:ea typeface="Arial"/>
                <a:cs typeface="Arial"/>
                <a:sym typeface="Arial"/>
              </a:defRPr>
            </a:pPr>
            <a:endParaRPr/>
          </a:p>
        </p:txBody>
      </p:sp>
      <p:sp>
        <p:nvSpPr>
          <p:cNvPr id="296" name="112"/>
          <p:cNvSpPr txBox="1"/>
          <p:nvPr/>
        </p:nvSpPr>
        <p:spPr>
          <a:xfrm>
            <a:off x="609600" y="6515099"/>
            <a:ext cx="3724275" cy="2438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6000" b="1">
                <a:solidFill>
                  <a:srgbClr val="252827"/>
                </a:solidFill>
                <a:latin typeface="Oswald"/>
                <a:ea typeface="Oswald"/>
                <a:cs typeface="Oswald"/>
                <a:sym typeface="Oswald"/>
              </a:defRPr>
            </a:lvl1pPr>
          </a:lstStyle>
          <a:p>
            <a:r>
              <a:t>112</a:t>
            </a:r>
          </a:p>
        </p:txBody>
      </p:sp>
      <p:sp>
        <p:nvSpPr>
          <p:cNvPr id="297" name="Фигура"/>
          <p:cNvSpPr/>
          <p:nvPr/>
        </p:nvSpPr>
        <p:spPr>
          <a:xfrm>
            <a:off x="6921871" y="5795962"/>
            <a:ext cx="3707658" cy="37242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a:miter lim="400000"/>
          </a:ln>
        </p:spPr>
        <p:txBody>
          <a:bodyPr lIns="45719" rIns="45719"/>
          <a:lstStyle/>
          <a:p>
            <a:pPr>
              <a:defRPr>
                <a:latin typeface="Arial"/>
                <a:ea typeface="Arial"/>
                <a:cs typeface="Arial"/>
                <a:sym typeface="Arial"/>
              </a:defRPr>
            </a:pPr>
            <a:endParaRPr/>
          </a:p>
        </p:txBody>
      </p:sp>
      <p:sp>
        <p:nvSpPr>
          <p:cNvPr id="298" name="Фигура"/>
          <p:cNvSpPr/>
          <p:nvPr/>
        </p:nvSpPr>
        <p:spPr>
          <a:xfrm>
            <a:off x="13575083" y="5795962"/>
            <a:ext cx="3707658" cy="37242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FFFFF"/>
          </a:solidFill>
          <a:ln w="12700">
            <a:miter lim="400000"/>
          </a:ln>
        </p:spPr>
        <p:txBody>
          <a:bodyPr lIns="45719" rIns="45719"/>
          <a:lstStyle/>
          <a:p>
            <a:pPr>
              <a:defRPr>
                <a:latin typeface="Arial"/>
                <a:ea typeface="Arial"/>
                <a:cs typeface="Arial"/>
                <a:sym typeface="Arial"/>
              </a:defRPr>
            </a:pPr>
            <a:endParaRPr/>
          </a:p>
        </p:txBody>
      </p:sp>
      <p:sp>
        <p:nvSpPr>
          <p:cNvPr id="299" name="Фигура"/>
          <p:cNvSpPr/>
          <p:nvPr/>
        </p:nvSpPr>
        <p:spPr>
          <a:xfrm>
            <a:off x="-1874838" y="2768600"/>
            <a:ext cx="2740026" cy="2212975"/>
          </a:xfrm>
          <a:custGeom>
            <a:avLst/>
            <a:gdLst/>
            <a:ahLst/>
            <a:cxnLst>
              <a:cxn ang="0">
                <a:pos x="wd2" y="hd2"/>
              </a:cxn>
              <a:cxn ang="5400000">
                <a:pos x="wd2" y="hd2"/>
              </a:cxn>
              <a:cxn ang="10800000">
                <a:pos x="wd2" y="hd2"/>
              </a:cxn>
              <a:cxn ang="16200000">
                <a:pos x="wd2" y="hd2"/>
              </a:cxn>
            </a:cxnLst>
            <a:rect l="0" t="0" r="r" b="b"/>
            <a:pathLst>
              <a:path w="21600" h="21600" extrusionOk="0">
                <a:moveTo>
                  <a:pt x="12001" y="0"/>
                </a:moveTo>
                <a:lnTo>
                  <a:pt x="0" y="0"/>
                </a:lnTo>
                <a:lnTo>
                  <a:pt x="9599" y="10803"/>
                </a:lnTo>
                <a:lnTo>
                  <a:pt x="0" y="21600"/>
                </a:lnTo>
                <a:lnTo>
                  <a:pt x="12001" y="21600"/>
                </a:lnTo>
                <a:lnTo>
                  <a:pt x="21600" y="10803"/>
                </a:lnTo>
                <a:close/>
              </a:path>
            </a:pathLst>
          </a:custGeom>
          <a:solidFill>
            <a:srgbClr val="A6A6A6">
              <a:alpha val="29803"/>
            </a:srgbClr>
          </a:solidFill>
          <a:ln w="12700">
            <a:miter lim="400000"/>
          </a:ln>
        </p:spPr>
        <p:txBody>
          <a:bodyPr lIns="45719" rIns="45719"/>
          <a:lstStyle/>
          <a:p>
            <a:pPr>
              <a:defRPr>
                <a:latin typeface="Arial"/>
                <a:ea typeface="Arial"/>
                <a:cs typeface="Arial"/>
                <a:sym typeface="Arial"/>
              </a:defRPr>
            </a:pPr>
            <a:endParaRPr/>
          </a:p>
        </p:txBody>
      </p:sp>
      <p:sp>
        <p:nvSpPr>
          <p:cNvPr id="300" name="8 (800) 350 23 69…"/>
          <p:cNvSpPr txBox="1"/>
          <p:nvPr/>
        </p:nvSpPr>
        <p:spPr>
          <a:xfrm>
            <a:off x="6629400" y="7200899"/>
            <a:ext cx="4356100" cy="1236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5000"/>
              </a:lnSpc>
              <a:defRPr sz="3200" b="1">
                <a:solidFill>
                  <a:srgbClr val="252827"/>
                </a:solidFill>
                <a:latin typeface="Oswald"/>
                <a:ea typeface="Oswald"/>
                <a:cs typeface="Oswald"/>
                <a:sym typeface="Oswald"/>
              </a:defRPr>
            </a:pPr>
            <a:r>
              <a:rPr dirty="0"/>
              <a:t>8 (800) 350 23 69</a:t>
            </a:r>
          </a:p>
          <a:p>
            <a:pPr algn="ctr">
              <a:lnSpc>
                <a:spcPts val="5000"/>
              </a:lnSpc>
              <a:defRPr sz="3200" b="1">
                <a:solidFill>
                  <a:srgbClr val="252827"/>
                </a:solidFill>
                <a:latin typeface="Oswald"/>
                <a:ea typeface="Oswald"/>
                <a:cs typeface="Oswald"/>
                <a:sym typeface="Oswald"/>
              </a:defRPr>
            </a:pPr>
            <a:r>
              <a:rPr lang="en-US" dirty="0" smtClean="0"/>
              <a:t>add</a:t>
            </a:r>
            <a:r>
              <a:rPr dirty="0" smtClean="0"/>
              <a:t>. </a:t>
            </a:r>
            <a:r>
              <a:rPr dirty="0"/>
              <a:t>381</a:t>
            </a:r>
          </a:p>
        </p:txBody>
      </p:sp>
      <p:sp>
        <p:nvSpPr>
          <p:cNvPr id="301" name="8 (800) 222 74 47"/>
          <p:cNvSpPr txBox="1"/>
          <p:nvPr/>
        </p:nvSpPr>
        <p:spPr>
          <a:xfrm>
            <a:off x="13258800" y="7124700"/>
            <a:ext cx="4357688" cy="662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5600"/>
              </a:lnSpc>
              <a:defRPr sz="3200" b="1">
                <a:solidFill>
                  <a:srgbClr val="252827"/>
                </a:solidFill>
                <a:latin typeface="Oswald"/>
                <a:ea typeface="Oswald"/>
                <a:cs typeface="Oswald"/>
                <a:sym typeface="Oswald"/>
              </a:defRPr>
            </a:lvl1pPr>
          </a:lstStyle>
          <a:p>
            <a:r>
              <a:t>8 (800) 222 74 47</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303" name="image.jpeg" descr="image.jpeg"/>
          <p:cNvPicPr>
            <a:picLocks noChangeAspect="1"/>
          </p:cNvPicPr>
          <p:nvPr/>
        </p:nvPicPr>
        <p:blipFill>
          <a:blip r:embed="rId2">
            <a:extLst/>
          </a:blip>
          <a:srcRect l="8746" r="16221"/>
          <a:stretch>
            <a:fillRect/>
          </a:stretch>
        </p:blipFill>
        <p:spPr>
          <a:xfrm>
            <a:off x="-1" y="0"/>
            <a:ext cx="5105402" cy="10287000"/>
          </a:xfrm>
          <a:prstGeom prst="rect">
            <a:avLst/>
          </a:prstGeom>
          <a:ln w="12700">
            <a:miter lim="400000"/>
          </a:ln>
        </p:spPr>
      </p:pic>
      <p:pic>
        <p:nvPicPr>
          <p:cNvPr id="304" name="image.png" descr="image.png"/>
          <p:cNvPicPr>
            <a:picLocks noChangeAspect="1"/>
          </p:cNvPicPr>
          <p:nvPr/>
        </p:nvPicPr>
        <p:blipFill>
          <a:blip r:embed="rId3">
            <a:extLst/>
          </a:blip>
          <a:srcRect l="44801" t="44801" r="44801" b="44801"/>
          <a:stretch>
            <a:fillRect/>
          </a:stretch>
        </p:blipFill>
        <p:spPr>
          <a:xfrm>
            <a:off x="17259300" y="9336087"/>
            <a:ext cx="1901825" cy="1901826"/>
          </a:xfrm>
          <a:prstGeom prst="rect">
            <a:avLst/>
          </a:prstGeom>
          <a:ln w="12700">
            <a:miter lim="400000"/>
          </a:ln>
        </p:spPr>
      </p:pic>
      <p:grpSp>
        <p:nvGrpSpPr>
          <p:cNvPr id="307" name="Группа"/>
          <p:cNvGrpSpPr/>
          <p:nvPr/>
        </p:nvGrpSpPr>
        <p:grpSpPr>
          <a:xfrm>
            <a:off x="5339291" y="599545"/>
            <a:ext cx="9718676" cy="1467910"/>
            <a:chOff x="0" y="0"/>
            <a:chExt cx="9718675" cy="1467908"/>
          </a:xfrm>
        </p:grpSpPr>
        <p:sp>
          <p:nvSpPr>
            <p:cNvPr id="305" name="OUR CONTACTS"/>
            <p:cNvSpPr/>
            <p:nvPr/>
          </p:nvSpPr>
          <p:spPr>
            <a:xfrm>
              <a:off x="0" y="0"/>
              <a:ext cx="971867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9900"/>
                </a:lnSpc>
                <a:defRPr sz="7200" b="1">
                  <a:solidFill>
                    <a:srgbClr val="FFFFFF"/>
                  </a:solidFill>
                  <a:latin typeface="Oswald"/>
                  <a:ea typeface="Oswald"/>
                  <a:cs typeface="Oswald"/>
                  <a:sym typeface="Oswald"/>
                </a:defRPr>
              </a:lvl1pPr>
            </a:lstStyle>
            <a:p>
              <a:r>
                <a:t>OUR CONTACTS</a:t>
              </a:r>
            </a:p>
          </p:txBody>
        </p:sp>
        <p:sp>
          <p:nvSpPr>
            <p:cNvPr id="306" name="FOR QUESTIONS AND SUGGESTIONS"/>
            <p:cNvSpPr/>
            <p:nvPr/>
          </p:nvSpPr>
          <p:spPr>
            <a:xfrm>
              <a:off x="0" y="1467908"/>
              <a:ext cx="971867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5200"/>
                </a:lnSpc>
                <a:defRPr sz="4000" b="1">
                  <a:solidFill>
                    <a:srgbClr val="FFFFFF"/>
                  </a:solidFill>
                  <a:latin typeface="Arial Narrow"/>
                  <a:ea typeface="Arial Narrow"/>
                  <a:cs typeface="Arial Narrow"/>
                  <a:sym typeface="Arial Narrow"/>
                </a:defRPr>
              </a:lvl1pPr>
            </a:lstStyle>
            <a:p>
              <a:r>
                <a:t>FOR QUESTIONS AND SUGGESTIONS</a:t>
              </a:r>
            </a:p>
          </p:txBody>
        </p:sp>
      </p:grpSp>
      <p:sp>
        <p:nvSpPr>
          <p:cNvPr id="308" name="COORDINATING CENTER…"/>
          <p:cNvSpPr txBox="1"/>
          <p:nvPr/>
        </p:nvSpPr>
        <p:spPr>
          <a:xfrm>
            <a:off x="5407024" y="2768628"/>
            <a:ext cx="12521952" cy="3334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nSpc>
                <a:spcPts val="5200"/>
              </a:lnSpc>
              <a:defRPr sz="3900" b="1">
                <a:solidFill>
                  <a:srgbClr val="CD0808"/>
                </a:solidFill>
                <a:latin typeface="Arial Narrow"/>
                <a:ea typeface="Arial Narrow"/>
                <a:cs typeface="Arial Narrow"/>
                <a:sym typeface="Arial Narrow"/>
              </a:defRPr>
            </a:pPr>
            <a:r>
              <a:rPr dirty="0"/>
              <a:t>COORDINATING CENTER</a:t>
            </a:r>
          </a:p>
          <a:p>
            <a:pPr>
              <a:lnSpc>
                <a:spcPts val="5200"/>
              </a:lnSpc>
              <a:defRPr sz="3900" b="1">
                <a:solidFill>
                  <a:srgbClr val="CD0808"/>
                </a:solidFill>
                <a:latin typeface="Arial Narrow"/>
                <a:ea typeface="Arial Narrow"/>
                <a:cs typeface="Arial Narrow"/>
                <a:sym typeface="Arial Narrow"/>
              </a:defRPr>
            </a:pPr>
            <a:r>
              <a:rPr dirty="0"/>
              <a:t> FOR EXPORT OF MEDICAL SERVICES</a:t>
            </a:r>
          </a:p>
          <a:p>
            <a:pPr>
              <a:lnSpc>
                <a:spcPts val="5200"/>
              </a:lnSpc>
              <a:defRPr sz="3900" b="1">
                <a:solidFill>
                  <a:srgbClr val="CD0808"/>
                </a:solidFill>
                <a:latin typeface="Arial Narrow"/>
                <a:ea typeface="Arial Narrow"/>
                <a:cs typeface="Arial Narrow"/>
                <a:sym typeface="Arial Narrow"/>
              </a:defRPr>
            </a:pPr>
            <a:r>
              <a:rPr dirty="0"/>
              <a:t> </a:t>
            </a:r>
            <a:r>
              <a:rPr lang="en-US" sz="3900" dirty="0" smtClean="0">
                <a:sym typeface="Arial Narrow"/>
              </a:rPr>
              <a:t>FEDERAL RESEARCH INSTITUTE FOR HEALTH ORGANIZATION AND INFORMATICS OF MINISTRY OF HEALTH OF THE RUSSIAN FEDERATION</a:t>
            </a:r>
            <a:endParaRPr dirty="0"/>
          </a:p>
        </p:txBody>
      </p:sp>
      <p:sp>
        <p:nvSpPr>
          <p:cNvPr id="309" name="127256, Moskow, Dobrolubova st., 11"/>
          <p:cNvSpPr txBox="1"/>
          <p:nvPr/>
        </p:nvSpPr>
        <p:spPr>
          <a:xfrm>
            <a:off x="5339291" y="6089187"/>
            <a:ext cx="10788652" cy="536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4500"/>
              </a:lnSpc>
              <a:defRPr sz="2700">
                <a:solidFill>
                  <a:srgbClr val="D9D9D9"/>
                </a:solidFill>
                <a:latin typeface="Oswald"/>
                <a:ea typeface="Oswald"/>
                <a:cs typeface="Oswald"/>
                <a:sym typeface="Oswald"/>
              </a:defRPr>
            </a:lvl1pPr>
          </a:lstStyle>
          <a:p>
            <a:r>
              <a:rPr dirty="0"/>
              <a:t>127256, </a:t>
            </a:r>
            <a:r>
              <a:rPr dirty="0" err="1"/>
              <a:t>Moskow</a:t>
            </a:r>
            <a:r>
              <a:rPr dirty="0"/>
              <a:t>, </a:t>
            </a:r>
            <a:r>
              <a:rPr dirty="0" err="1"/>
              <a:t>Dobrolubova</a:t>
            </a:r>
            <a:r>
              <a:rPr dirty="0"/>
              <a:t> </a:t>
            </a:r>
            <a:r>
              <a:rPr dirty="0" err="1"/>
              <a:t>st.</a:t>
            </a:r>
            <a:r>
              <a:rPr dirty="0"/>
              <a:t>, 11</a:t>
            </a:r>
          </a:p>
        </p:txBody>
      </p:sp>
      <p:sp>
        <p:nvSpPr>
          <p:cNvPr id="310" name="EMAIL"/>
          <p:cNvSpPr txBox="1"/>
          <p:nvPr/>
        </p:nvSpPr>
        <p:spPr>
          <a:xfrm>
            <a:off x="5407024" y="6683375"/>
            <a:ext cx="10788652" cy="380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200"/>
              </a:lnSpc>
              <a:defRPr sz="1900">
                <a:solidFill>
                  <a:srgbClr val="FFFFFF"/>
                </a:solidFill>
                <a:latin typeface="Oswald"/>
                <a:ea typeface="Oswald"/>
                <a:cs typeface="Oswald"/>
                <a:sym typeface="Oswald"/>
              </a:defRPr>
            </a:lvl1pPr>
          </a:lstStyle>
          <a:p>
            <a:r>
              <a:t>EMAIL</a:t>
            </a:r>
          </a:p>
        </p:txBody>
      </p:sp>
      <p:sp>
        <p:nvSpPr>
          <p:cNvPr id="311" name="OM@ROSMINZDRAV.RU"/>
          <p:cNvSpPr txBox="1"/>
          <p:nvPr/>
        </p:nvSpPr>
        <p:spPr>
          <a:xfrm>
            <a:off x="5407024" y="7127875"/>
            <a:ext cx="10788652" cy="536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4500"/>
              </a:lnSpc>
              <a:defRPr sz="2700">
                <a:solidFill>
                  <a:srgbClr val="D9D9D9"/>
                </a:solidFill>
                <a:latin typeface="Oswald"/>
                <a:ea typeface="Oswald"/>
                <a:cs typeface="Oswald"/>
                <a:sym typeface="Oswald"/>
              </a:defRPr>
            </a:lvl1pPr>
          </a:lstStyle>
          <a:p>
            <a:r>
              <a:t>OM@ROSMINZDRAV.RU</a:t>
            </a:r>
          </a:p>
        </p:txBody>
      </p:sp>
      <p:sp>
        <p:nvSpPr>
          <p:cNvPr id="312" name="CONTACT NUMBER"/>
          <p:cNvSpPr txBox="1"/>
          <p:nvPr/>
        </p:nvSpPr>
        <p:spPr>
          <a:xfrm>
            <a:off x="5407024" y="8020050"/>
            <a:ext cx="10788652" cy="380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200"/>
              </a:lnSpc>
              <a:defRPr sz="1900">
                <a:solidFill>
                  <a:srgbClr val="FFFFFF"/>
                </a:solidFill>
                <a:latin typeface="Oswald"/>
                <a:ea typeface="Oswald"/>
                <a:cs typeface="Oswald"/>
                <a:sym typeface="Oswald"/>
              </a:defRPr>
            </a:lvl1pPr>
          </a:lstStyle>
          <a:p>
            <a:r>
              <a:t>CONTACT NUMBER</a:t>
            </a:r>
          </a:p>
        </p:txBody>
      </p:sp>
      <p:sp>
        <p:nvSpPr>
          <p:cNvPr id="313" name="+7 (495) 618-07-92, ДОБ. 103…"/>
          <p:cNvSpPr txBox="1"/>
          <p:nvPr/>
        </p:nvSpPr>
        <p:spPr>
          <a:xfrm>
            <a:off x="5407024" y="8418512"/>
            <a:ext cx="10788652" cy="1107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4500"/>
              </a:lnSpc>
              <a:defRPr sz="2700">
                <a:solidFill>
                  <a:srgbClr val="D9D9D9"/>
                </a:solidFill>
                <a:latin typeface="Oswald"/>
                <a:ea typeface="Oswald"/>
                <a:cs typeface="Oswald"/>
                <a:sym typeface="Oswald"/>
              </a:defRPr>
            </a:pPr>
            <a:r>
              <a:rPr dirty="0"/>
              <a:t>+7 (495) 618-07-92, </a:t>
            </a:r>
            <a:r>
              <a:rPr lang="en-US" dirty="0" smtClean="0"/>
              <a:t>add</a:t>
            </a:r>
            <a:r>
              <a:rPr dirty="0" smtClean="0"/>
              <a:t>. </a:t>
            </a:r>
            <a:r>
              <a:rPr dirty="0"/>
              <a:t>103</a:t>
            </a:r>
          </a:p>
          <a:p>
            <a:pPr>
              <a:lnSpc>
                <a:spcPts val="4500"/>
              </a:lnSpc>
              <a:defRPr sz="2700">
                <a:solidFill>
                  <a:srgbClr val="D9D9D9"/>
                </a:solidFill>
                <a:latin typeface="Oswald"/>
                <a:ea typeface="Oswald"/>
                <a:cs typeface="Oswald"/>
                <a:sym typeface="Oswald"/>
              </a:defRPr>
            </a:pPr>
            <a:r>
              <a:rPr dirty="0"/>
              <a:t>+7 (495) 618-07-92, </a:t>
            </a:r>
            <a:r>
              <a:rPr lang="en-US" dirty="0" smtClean="0"/>
              <a:t>add</a:t>
            </a:r>
            <a:r>
              <a:rPr dirty="0" smtClean="0"/>
              <a:t>. </a:t>
            </a:r>
            <a:r>
              <a:rPr dirty="0"/>
              <a:t>104</a:t>
            </a:r>
          </a:p>
        </p:txBody>
      </p:sp>
      <p:sp>
        <p:nvSpPr>
          <p:cNvPr id="314" name="22"/>
          <p:cNvSpPr txBox="1"/>
          <p:nvPr/>
        </p:nvSpPr>
        <p:spPr>
          <a:xfrm>
            <a:off x="17291050" y="163512"/>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300"/>
              </a:lnSpc>
              <a:defRPr sz="2400" b="1">
                <a:solidFill>
                  <a:srgbClr val="FFFFFF"/>
                </a:solidFill>
                <a:latin typeface="Oswald"/>
                <a:ea typeface="Oswald"/>
                <a:cs typeface="Oswald"/>
                <a:sym typeface="Oswald"/>
              </a:defRPr>
            </a:pPr>
            <a:r>
              <a:t>22</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56" name="image.png" descr="image.png"/>
          <p:cNvPicPr>
            <a:picLocks noChangeAspect="1"/>
          </p:cNvPicPr>
          <p:nvPr/>
        </p:nvPicPr>
        <p:blipFill>
          <a:blip r:embed="rId2">
            <a:extLst/>
          </a:blip>
          <a:srcRect l="44801" t="44801" r="44801" b="44801"/>
          <a:stretch>
            <a:fillRect/>
          </a:stretch>
        </p:blipFill>
        <p:spPr>
          <a:xfrm>
            <a:off x="8166100" y="9456737"/>
            <a:ext cx="1901825" cy="1901826"/>
          </a:xfrm>
          <a:prstGeom prst="rect">
            <a:avLst/>
          </a:prstGeom>
          <a:ln w="12700">
            <a:miter lim="400000"/>
          </a:ln>
        </p:spPr>
      </p:pic>
      <p:pic>
        <p:nvPicPr>
          <p:cNvPr id="57" name="image.png" descr="image.png"/>
          <p:cNvPicPr>
            <a:picLocks noChangeAspect="1"/>
          </p:cNvPicPr>
          <p:nvPr/>
        </p:nvPicPr>
        <p:blipFill>
          <a:blip r:embed="rId3">
            <a:extLst/>
          </a:blip>
          <a:srcRect l="44801" t="44801" r="44801" b="44801"/>
          <a:stretch>
            <a:fillRect/>
          </a:stretch>
        </p:blipFill>
        <p:spPr>
          <a:xfrm>
            <a:off x="8180387" y="-1031875"/>
            <a:ext cx="1900239" cy="1901825"/>
          </a:xfrm>
          <a:prstGeom prst="rect">
            <a:avLst/>
          </a:prstGeom>
          <a:ln w="12700">
            <a:miter lim="400000"/>
          </a:ln>
        </p:spPr>
      </p:pic>
      <p:sp>
        <p:nvSpPr>
          <p:cNvPr id="58" name="The treatment in Murmansk region"/>
          <p:cNvSpPr txBox="1"/>
          <p:nvPr/>
        </p:nvSpPr>
        <p:spPr>
          <a:xfrm>
            <a:off x="873125" y="3468687"/>
            <a:ext cx="16962438" cy="3126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12400"/>
              </a:lnSpc>
              <a:defRPr sz="10000" b="1" cap="all">
                <a:solidFill>
                  <a:srgbClr val="FFFFFF"/>
                </a:solidFill>
                <a:latin typeface="Oswald"/>
                <a:ea typeface="Oswald"/>
                <a:cs typeface="Oswald"/>
                <a:sym typeface="Oswald"/>
              </a:defRPr>
            </a:lvl1pPr>
          </a:lstStyle>
          <a:p>
            <a:r>
              <a:t>The treatment in Murmansk region</a:t>
            </a:r>
          </a:p>
        </p:txBody>
      </p:sp>
      <p:sp>
        <p:nvSpPr>
          <p:cNvPr id="59" name="3"/>
          <p:cNvSpPr txBox="1"/>
          <p:nvPr/>
        </p:nvSpPr>
        <p:spPr>
          <a:xfrm>
            <a:off x="17291050" y="23495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3</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sp>
        <p:nvSpPr>
          <p:cNvPr id="61" name="Прямоугольник"/>
          <p:cNvSpPr/>
          <p:nvPr/>
        </p:nvSpPr>
        <p:spPr>
          <a:xfrm>
            <a:off x="-1" y="0"/>
            <a:ext cx="18288002" cy="4676775"/>
          </a:xfrm>
          <a:prstGeom prst="rect">
            <a:avLst/>
          </a:prstGeom>
          <a:solidFill>
            <a:srgbClr val="545454"/>
          </a:solidFill>
          <a:ln w="12700">
            <a:miter lim="400000"/>
          </a:ln>
        </p:spPr>
        <p:txBody>
          <a:bodyPr lIns="45719" rIns="45719"/>
          <a:lstStyle/>
          <a:p>
            <a:endParaRPr/>
          </a:p>
        </p:txBody>
      </p:sp>
      <p:sp>
        <p:nvSpPr>
          <p:cNvPr id="62" name="Прямоугольник"/>
          <p:cNvSpPr/>
          <p:nvPr/>
        </p:nvSpPr>
        <p:spPr>
          <a:xfrm>
            <a:off x="1028700" y="3924300"/>
            <a:ext cx="3886200" cy="5334000"/>
          </a:xfrm>
          <a:prstGeom prst="rect">
            <a:avLst/>
          </a:prstGeom>
          <a:solidFill>
            <a:srgbClr val="D9D9D9"/>
          </a:solidFill>
          <a:ln w="12700">
            <a:miter lim="400000"/>
          </a:ln>
        </p:spPr>
        <p:txBody>
          <a:bodyPr lIns="45719" rIns="45719"/>
          <a:lstStyle/>
          <a:p>
            <a:endParaRPr/>
          </a:p>
        </p:txBody>
      </p:sp>
      <p:pic>
        <p:nvPicPr>
          <p:cNvPr id="63" name="image.png" descr="image.png"/>
          <p:cNvPicPr>
            <a:picLocks noChangeAspect="1"/>
          </p:cNvPicPr>
          <p:nvPr/>
        </p:nvPicPr>
        <p:blipFill>
          <a:blip r:embed="rId2">
            <a:extLst/>
          </a:blip>
          <a:stretch>
            <a:fillRect/>
          </a:stretch>
        </p:blipFill>
        <p:spPr>
          <a:xfrm>
            <a:off x="2376487" y="3295650"/>
            <a:ext cx="1190626" cy="1190625"/>
          </a:xfrm>
          <a:prstGeom prst="rect">
            <a:avLst/>
          </a:prstGeom>
          <a:ln w="12700">
            <a:miter lim="400000"/>
          </a:ln>
        </p:spPr>
      </p:pic>
      <p:sp>
        <p:nvSpPr>
          <p:cNvPr id="64" name="HIGH…"/>
          <p:cNvSpPr txBox="1"/>
          <p:nvPr/>
        </p:nvSpPr>
        <p:spPr>
          <a:xfrm>
            <a:off x="1031875" y="4806329"/>
            <a:ext cx="3746500" cy="1296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5200"/>
              </a:lnSpc>
              <a:defRPr sz="4000" b="1">
                <a:solidFill>
                  <a:srgbClr val="252827"/>
                </a:solidFill>
                <a:latin typeface="Arial Narrow"/>
                <a:ea typeface="Arial Narrow"/>
                <a:cs typeface="Arial Narrow"/>
                <a:sym typeface="Arial Narrow"/>
              </a:defRPr>
            </a:pPr>
            <a:r>
              <a:t>HIGH </a:t>
            </a:r>
          </a:p>
          <a:p>
            <a:pPr algn="ctr">
              <a:lnSpc>
                <a:spcPts val="5200"/>
              </a:lnSpc>
              <a:defRPr sz="4000" b="1">
                <a:solidFill>
                  <a:srgbClr val="252827"/>
                </a:solidFill>
                <a:latin typeface="Arial Narrow"/>
                <a:ea typeface="Arial Narrow"/>
                <a:cs typeface="Arial Narrow"/>
                <a:sym typeface="Arial Narrow"/>
              </a:defRPr>
            </a:pPr>
            <a:r>
              <a:t>QUALITY </a:t>
            </a:r>
          </a:p>
        </p:txBody>
      </p:sp>
      <p:sp>
        <p:nvSpPr>
          <p:cNvPr id="65" name="High quality medical care that meets international standards"/>
          <p:cNvSpPr txBox="1"/>
          <p:nvPr/>
        </p:nvSpPr>
        <p:spPr>
          <a:xfrm>
            <a:off x="1122362" y="6989445"/>
            <a:ext cx="3906838" cy="8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300" b="1">
                <a:solidFill>
                  <a:srgbClr val="252827"/>
                </a:solidFill>
                <a:latin typeface="Arial Narrow"/>
                <a:ea typeface="Arial Narrow"/>
                <a:cs typeface="Arial Narrow"/>
                <a:sym typeface="Arial Narrow"/>
              </a:defRPr>
            </a:lvl1pPr>
          </a:lstStyle>
          <a:p>
            <a:r>
              <a:rPr dirty="0"/>
              <a:t>High quality medical care that meets international standards</a:t>
            </a:r>
          </a:p>
        </p:txBody>
      </p:sp>
      <p:sp>
        <p:nvSpPr>
          <p:cNvPr id="66" name="Прямоугольник"/>
          <p:cNvSpPr/>
          <p:nvPr/>
        </p:nvSpPr>
        <p:spPr>
          <a:xfrm>
            <a:off x="5143500" y="3924300"/>
            <a:ext cx="3886200" cy="5334000"/>
          </a:xfrm>
          <a:prstGeom prst="rect">
            <a:avLst/>
          </a:prstGeom>
          <a:solidFill>
            <a:srgbClr val="D9D9D9"/>
          </a:solidFill>
          <a:ln w="12700">
            <a:miter lim="400000"/>
          </a:ln>
        </p:spPr>
        <p:txBody>
          <a:bodyPr lIns="45719" rIns="45719"/>
          <a:lstStyle/>
          <a:p>
            <a:endParaRPr/>
          </a:p>
        </p:txBody>
      </p:sp>
      <p:pic>
        <p:nvPicPr>
          <p:cNvPr id="67" name="image.png" descr="image.png"/>
          <p:cNvPicPr>
            <a:picLocks noChangeAspect="1"/>
          </p:cNvPicPr>
          <p:nvPr/>
        </p:nvPicPr>
        <p:blipFill>
          <a:blip r:embed="rId2">
            <a:extLst/>
          </a:blip>
          <a:stretch>
            <a:fillRect/>
          </a:stretch>
        </p:blipFill>
        <p:spPr>
          <a:xfrm>
            <a:off x="6491287" y="3295650"/>
            <a:ext cx="1190626" cy="1190625"/>
          </a:xfrm>
          <a:prstGeom prst="rect">
            <a:avLst/>
          </a:prstGeom>
          <a:ln w="12700">
            <a:miter lim="400000"/>
          </a:ln>
        </p:spPr>
      </p:pic>
      <p:sp>
        <p:nvSpPr>
          <p:cNvPr id="68" name="BEST DOCTORS"/>
          <p:cNvSpPr txBox="1"/>
          <p:nvPr/>
        </p:nvSpPr>
        <p:spPr>
          <a:xfrm>
            <a:off x="5489574" y="4806329"/>
            <a:ext cx="3136902" cy="1296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5200"/>
              </a:lnSpc>
              <a:defRPr sz="4000" b="1">
                <a:solidFill>
                  <a:srgbClr val="252827"/>
                </a:solidFill>
                <a:latin typeface="Arial Narrow"/>
                <a:ea typeface="Arial Narrow"/>
                <a:cs typeface="Arial Narrow"/>
                <a:sym typeface="Arial Narrow"/>
              </a:defRPr>
            </a:lvl1pPr>
          </a:lstStyle>
          <a:p>
            <a:r>
              <a:t>BEST DOCTORS</a:t>
            </a:r>
          </a:p>
        </p:txBody>
      </p:sp>
      <p:sp>
        <p:nvSpPr>
          <p:cNvPr id="69" name="Qualified medical specialists…"/>
          <p:cNvSpPr txBox="1"/>
          <p:nvPr/>
        </p:nvSpPr>
        <p:spPr>
          <a:xfrm>
            <a:off x="5099050" y="7012305"/>
            <a:ext cx="3879850" cy="816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300"/>
              </a:lnSpc>
              <a:defRPr sz="2300" b="1">
                <a:solidFill>
                  <a:srgbClr val="252827"/>
                </a:solidFill>
                <a:latin typeface="Arial Narrow"/>
                <a:ea typeface="Arial Narrow"/>
                <a:cs typeface="Arial Narrow"/>
                <a:sym typeface="Arial Narrow"/>
              </a:defRPr>
            </a:pPr>
            <a:r>
              <a:t>Qualified medical specialists</a:t>
            </a:r>
          </a:p>
          <a:p>
            <a:pPr algn="ctr">
              <a:lnSpc>
                <a:spcPts val="3300"/>
              </a:lnSpc>
              <a:defRPr sz="2300" b="1">
                <a:solidFill>
                  <a:srgbClr val="252827"/>
                </a:solidFill>
                <a:latin typeface="Arial Narrow"/>
                <a:ea typeface="Arial Narrow"/>
                <a:cs typeface="Arial Narrow"/>
                <a:sym typeface="Arial Narrow"/>
              </a:defRPr>
            </a:pPr>
            <a:r>
              <a:t> with international practice</a:t>
            </a:r>
          </a:p>
        </p:txBody>
      </p:sp>
      <p:sp>
        <p:nvSpPr>
          <p:cNvPr id="70" name="Прямоугольник"/>
          <p:cNvSpPr/>
          <p:nvPr/>
        </p:nvSpPr>
        <p:spPr>
          <a:xfrm>
            <a:off x="9258300" y="3925887"/>
            <a:ext cx="3886200" cy="5334001"/>
          </a:xfrm>
          <a:prstGeom prst="rect">
            <a:avLst/>
          </a:prstGeom>
          <a:solidFill>
            <a:srgbClr val="D9D9D9"/>
          </a:solidFill>
          <a:ln w="12700">
            <a:miter lim="400000"/>
          </a:ln>
        </p:spPr>
        <p:txBody>
          <a:bodyPr lIns="45719" rIns="45719"/>
          <a:lstStyle/>
          <a:p>
            <a:endParaRPr/>
          </a:p>
        </p:txBody>
      </p:sp>
      <p:pic>
        <p:nvPicPr>
          <p:cNvPr id="71" name="image.png" descr="image.png"/>
          <p:cNvPicPr>
            <a:picLocks noChangeAspect="1"/>
          </p:cNvPicPr>
          <p:nvPr/>
        </p:nvPicPr>
        <p:blipFill>
          <a:blip r:embed="rId2">
            <a:extLst/>
          </a:blip>
          <a:stretch>
            <a:fillRect/>
          </a:stretch>
        </p:blipFill>
        <p:spPr>
          <a:xfrm>
            <a:off x="10606087" y="3295650"/>
            <a:ext cx="1190626" cy="1190625"/>
          </a:xfrm>
          <a:prstGeom prst="rect">
            <a:avLst/>
          </a:prstGeom>
          <a:ln w="12700">
            <a:miter lim="400000"/>
          </a:ln>
        </p:spPr>
      </p:pic>
      <p:sp>
        <p:nvSpPr>
          <p:cNvPr id="72" name="AFFORDABLE PRICE"/>
          <p:cNvSpPr txBox="1"/>
          <p:nvPr/>
        </p:nvSpPr>
        <p:spPr>
          <a:xfrm>
            <a:off x="9544049" y="4811712"/>
            <a:ext cx="3136902" cy="1285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5200"/>
              </a:lnSpc>
              <a:defRPr sz="3600" b="1">
                <a:solidFill>
                  <a:srgbClr val="252827"/>
                </a:solidFill>
                <a:latin typeface="Arial Narrow"/>
                <a:ea typeface="Arial Narrow"/>
                <a:cs typeface="Arial Narrow"/>
                <a:sym typeface="Arial Narrow"/>
              </a:defRPr>
            </a:lvl1pPr>
          </a:lstStyle>
          <a:p>
            <a:r>
              <a:t>AFFORDABLE PRICE</a:t>
            </a:r>
          </a:p>
        </p:txBody>
      </p:sp>
      <p:sp>
        <p:nvSpPr>
          <p:cNvPr id="73" name="Competitive cost of medical services of all profiles"/>
          <p:cNvSpPr txBox="1"/>
          <p:nvPr/>
        </p:nvSpPr>
        <p:spPr>
          <a:xfrm>
            <a:off x="9394825" y="7000874"/>
            <a:ext cx="3613150" cy="8391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400"/>
              </a:lnSpc>
              <a:defRPr sz="2300" b="1">
                <a:solidFill>
                  <a:srgbClr val="252827"/>
                </a:solidFill>
                <a:latin typeface="Arial Narrow"/>
                <a:ea typeface="Arial Narrow"/>
                <a:cs typeface="Arial Narrow"/>
                <a:sym typeface="Arial Narrow"/>
              </a:defRPr>
            </a:lvl1pPr>
          </a:lstStyle>
          <a:p>
            <a:r>
              <a:t>Competitive cost of medical services of all profiles</a:t>
            </a:r>
          </a:p>
        </p:txBody>
      </p:sp>
      <p:sp>
        <p:nvSpPr>
          <p:cNvPr id="74" name="Прямоугольник"/>
          <p:cNvSpPr/>
          <p:nvPr/>
        </p:nvSpPr>
        <p:spPr>
          <a:xfrm>
            <a:off x="13373100" y="3924300"/>
            <a:ext cx="3886200" cy="5334000"/>
          </a:xfrm>
          <a:prstGeom prst="rect">
            <a:avLst/>
          </a:prstGeom>
          <a:solidFill>
            <a:srgbClr val="D9D9D9"/>
          </a:solidFill>
          <a:ln w="12700">
            <a:miter lim="400000"/>
          </a:ln>
        </p:spPr>
        <p:txBody>
          <a:bodyPr lIns="45719" rIns="45719"/>
          <a:lstStyle/>
          <a:p>
            <a:endParaRPr/>
          </a:p>
        </p:txBody>
      </p:sp>
      <p:pic>
        <p:nvPicPr>
          <p:cNvPr id="75" name="image.png" descr="image.png"/>
          <p:cNvPicPr>
            <a:picLocks noChangeAspect="1"/>
          </p:cNvPicPr>
          <p:nvPr/>
        </p:nvPicPr>
        <p:blipFill>
          <a:blip r:embed="rId2">
            <a:extLst/>
          </a:blip>
          <a:stretch>
            <a:fillRect/>
          </a:stretch>
        </p:blipFill>
        <p:spPr>
          <a:xfrm>
            <a:off x="14720887" y="3295650"/>
            <a:ext cx="1190626" cy="1190625"/>
          </a:xfrm>
          <a:prstGeom prst="rect">
            <a:avLst/>
          </a:prstGeom>
          <a:ln w="12700">
            <a:miter lim="400000"/>
          </a:ln>
        </p:spPr>
      </p:pic>
      <p:sp>
        <p:nvSpPr>
          <p:cNvPr id="76" name="ACQUAINTANCE…"/>
          <p:cNvSpPr txBox="1"/>
          <p:nvPr/>
        </p:nvSpPr>
        <p:spPr>
          <a:xfrm>
            <a:off x="13417550" y="4811712"/>
            <a:ext cx="3841750" cy="193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5200"/>
              </a:lnSpc>
              <a:defRPr sz="3200" b="1">
                <a:solidFill>
                  <a:srgbClr val="252827"/>
                </a:solidFill>
                <a:latin typeface="Arial Narrow"/>
                <a:ea typeface="Arial Narrow"/>
                <a:cs typeface="Arial Narrow"/>
                <a:sym typeface="Arial Narrow"/>
              </a:defRPr>
            </a:pPr>
            <a:r>
              <a:rPr dirty="0"/>
              <a:t>ACQUAINTANCE</a:t>
            </a:r>
          </a:p>
          <a:p>
            <a:pPr algn="ctr">
              <a:lnSpc>
                <a:spcPts val="5200"/>
              </a:lnSpc>
              <a:defRPr sz="3200" b="1">
                <a:solidFill>
                  <a:srgbClr val="252827"/>
                </a:solidFill>
                <a:latin typeface="Arial Narrow"/>
                <a:ea typeface="Arial Narrow"/>
                <a:cs typeface="Arial Narrow"/>
                <a:sym typeface="Arial Narrow"/>
              </a:defRPr>
            </a:pPr>
            <a:r>
              <a:rPr dirty="0"/>
              <a:t> WITH REGION’S CULTURE </a:t>
            </a:r>
          </a:p>
        </p:txBody>
      </p:sp>
      <p:sp>
        <p:nvSpPr>
          <p:cNvPr id="77" name="You will meet…"/>
          <p:cNvSpPr txBox="1"/>
          <p:nvPr/>
        </p:nvSpPr>
        <p:spPr>
          <a:xfrm>
            <a:off x="13423900" y="6862762"/>
            <a:ext cx="3784600" cy="1298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500"/>
              </a:lnSpc>
              <a:defRPr sz="2000" b="1">
                <a:solidFill>
                  <a:srgbClr val="252827"/>
                </a:solidFill>
                <a:latin typeface="Arial Narrow"/>
                <a:ea typeface="Arial Narrow"/>
                <a:cs typeface="Arial Narrow"/>
                <a:sym typeface="Arial Narrow"/>
              </a:defRPr>
            </a:pPr>
            <a:r>
              <a:t>You will meet</a:t>
            </a:r>
          </a:p>
          <a:p>
            <a:pPr algn="ctr">
              <a:lnSpc>
                <a:spcPts val="3500"/>
              </a:lnSpc>
              <a:defRPr sz="2000" b="1">
                <a:solidFill>
                  <a:srgbClr val="252827"/>
                </a:solidFill>
                <a:latin typeface="Arial Narrow"/>
                <a:ea typeface="Arial Narrow"/>
                <a:cs typeface="Arial Narrow"/>
                <a:sym typeface="Arial Narrow"/>
              </a:defRPr>
            </a:pPr>
            <a:r>
              <a:t> with the sights of the country and national traditions</a:t>
            </a:r>
          </a:p>
        </p:txBody>
      </p:sp>
      <p:sp>
        <p:nvSpPr>
          <p:cNvPr id="78" name="The treatment in Murmansk region is:"/>
          <p:cNvSpPr txBox="1"/>
          <p:nvPr/>
        </p:nvSpPr>
        <p:spPr>
          <a:xfrm>
            <a:off x="990600" y="495300"/>
            <a:ext cx="16200438" cy="261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10400"/>
              </a:lnSpc>
              <a:defRPr sz="8000" b="1" cap="all">
                <a:solidFill>
                  <a:srgbClr val="FFFFFF"/>
                </a:solidFill>
                <a:latin typeface="Oswald"/>
                <a:ea typeface="Oswald"/>
                <a:cs typeface="Oswald"/>
                <a:sym typeface="Oswald"/>
              </a:defRPr>
            </a:lvl1pPr>
          </a:lstStyle>
          <a:p>
            <a:r>
              <a:t>The treatment in Murmansk region is:</a:t>
            </a:r>
          </a:p>
        </p:txBody>
      </p:sp>
      <p:sp>
        <p:nvSpPr>
          <p:cNvPr id="79" name="4"/>
          <p:cNvSpPr txBox="1"/>
          <p:nvPr/>
        </p:nvSpPr>
        <p:spPr>
          <a:xfrm>
            <a:off x="17291050" y="21590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4</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grpSp>
        <p:nvGrpSpPr>
          <p:cNvPr id="83" name="Группа"/>
          <p:cNvGrpSpPr/>
          <p:nvPr/>
        </p:nvGrpSpPr>
        <p:grpSpPr>
          <a:xfrm>
            <a:off x="0" y="0"/>
            <a:ext cx="18288000" cy="10287000"/>
            <a:chOff x="0" y="0"/>
            <a:chExt cx="18288000" cy="10287000"/>
          </a:xfrm>
        </p:grpSpPr>
        <p:pic>
          <p:nvPicPr>
            <p:cNvPr id="81" name="image.jpeg" descr="image.jpeg"/>
            <p:cNvPicPr>
              <a:picLocks noChangeAspect="1"/>
            </p:cNvPicPr>
            <p:nvPr/>
          </p:nvPicPr>
          <p:blipFill>
            <a:blip r:embed="rId2">
              <a:extLst/>
            </a:blip>
            <a:srcRect t="28300" b="28300"/>
            <a:stretch>
              <a:fillRect/>
            </a:stretch>
          </p:blipFill>
          <p:spPr>
            <a:xfrm>
              <a:off x="0" y="0"/>
              <a:ext cx="18288000" cy="5143500"/>
            </a:xfrm>
            <a:prstGeom prst="rect">
              <a:avLst/>
            </a:prstGeom>
            <a:ln w="12700" cap="flat">
              <a:noFill/>
              <a:miter lim="400000"/>
            </a:ln>
            <a:effectLst/>
          </p:spPr>
        </p:pic>
        <p:pic>
          <p:nvPicPr>
            <p:cNvPr id="82" name="image.jpeg" descr="image.jpeg"/>
            <p:cNvPicPr>
              <a:picLocks noChangeAspect="1"/>
            </p:cNvPicPr>
            <p:nvPr/>
          </p:nvPicPr>
          <p:blipFill>
            <a:blip r:embed="rId3">
              <a:extLst/>
            </a:blip>
            <a:srcRect t="28259" b="28259"/>
            <a:stretch>
              <a:fillRect/>
            </a:stretch>
          </p:blipFill>
          <p:spPr>
            <a:xfrm>
              <a:off x="0" y="5143500"/>
              <a:ext cx="18288000" cy="5143500"/>
            </a:xfrm>
            <a:prstGeom prst="rect">
              <a:avLst/>
            </a:prstGeom>
            <a:ln w="12700" cap="flat">
              <a:noFill/>
              <a:miter lim="400000"/>
            </a:ln>
            <a:effectLst/>
          </p:spPr>
        </p:pic>
      </p:grpSp>
      <p:sp>
        <p:nvSpPr>
          <p:cNvPr id="84" name="Прямоугольник"/>
          <p:cNvSpPr/>
          <p:nvPr/>
        </p:nvSpPr>
        <p:spPr>
          <a:xfrm>
            <a:off x="1028700" y="511175"/>
            <a:ext cx="16363950" cy="3225800"/>
          </a:xfrm>
          <a:prstGeom prst="rect">
            <a:avLst/>
          </a:prstGeom>
          <a:solidFill>
            <a:srgbClr val="150599"/>
          </a:solidFill>
          <a:ln w="12700">
            <a:miter lim="400000"/>
          </a:ln>
        </p:spPr>
        <p:txBody>
          <a:bodyPr lIns="45719" rIns="45719"/>
          <a:lstStyle/>
          <a:p>
            <a:endParaRPr/>
          </a:p>
        </p:txBody>
      </p:sp>
      <p:sp>
        <p:nvSpPr>
          <p:cNvPr id="85" name="PROVISION OF MEDICAL CARE"/>
          <p:cNvSpPr txBox="1"/>
          <p:nvPr/>
        </p:nvSpPr>
        <p:spPr>
          <a:xfrm>
            <a:off x="1384300" y="914399"/>
            <a:ext cx="15652750" cy="770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6200"/>
              </a:lnSpc>
              <a:defRPr sz="4800" b="1">
                <a:solidFill>
                  <a:srgbClr val="FFFFFF"/>
                </a:solidFill>
                <a:latin typeface="Oswald"/>
                <a:ea typeface="Oswald"/>
                <a:cs typeface="Oswald"/>
                <a:sym typeface="Oswald"/>
              </a:defRPr>
            </a:lvl1pPr>
          </a:lstStyle>
          <a:p>
            <a:r>
              <a:rPr dirty="0"/>
              <a:t>PROVISION OF MEDICAL CARE</a:t>
            </a:r>
          </a:p>
        </p:txBody>
      </p:sp>
      <p:sp>
        <p:nvSpPr>
          <p:cNvPr id="86" name="You can get medical care on an outpatient and inpatient basis In the Russian Federation.…"/>
          <p:cNvSpPr txBox="1"/>
          <p:nvPr/>
        </p:nvSpPr>
        <p:spPr>
          <a:xfrm>
            <a:off x="1060450" y="1930400"/>
            <a:ext cx="16300450" cy="198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ct val="150000"/>
              </a:lnSpc>
              <a:defRPr sz="2500" b="1">
                <a:solidFill>
                  <a:srgbClr val="D9D9D9"/>
                </a:solidFill>
                <a:latin typeface="Arial Narrow"/>
                <a:ea typeface="Arial Narrow"/>
                <a:cs typeface="Arial Narrow"/>
                <a:sym typeface="Arial Narrow"/>
              </a:defRPr>
            </a:pPr>
            <a:r>
              <a:t>You can get medical care on an outpatient and inpatient basis In the Russian Federation.</a:t>
            </a:r>
          </a:p>
          <a:p>
            <a:pPr algn="ctr">
              <a:lnSpc>
                <a:spcPct val="150000"/>
              </a:lnSpc>
              <a:defRPr sz="2500" b="1">
                <a:solidFill>
                  <a:srgbClr val="D9D9D9"/>
                </a:solidFill>
                <a:latin typeface="Arial Narrow"/>
                <a:ea typeface="Arial Narrow"/>
                <a:cs typeface="Arial Narrow"/>
                <a:sym typeface="Arial Narrow"/>
              </a:defRPr>
            </a:pPr>
            <a:r>
              <a:t> Assistance in the selection of treatment conditions for the patient is provided by a medical organization in accordance with the request of the patient.</a:t>
            </a:r>
          </a:p>
        </p:txBody>
      </p:sp>
      <p:sp>
        <p:nvSpPr>
          <p:cNvPr id="87" name="Фигура"/>
          <p:cNvSpPr/>
          <p:nvPr/>
        </p:nvSpPr>
        <p:spPr>
          <a:xfrm>
            <a:off x="2317750" y="4070350"/>
            <a:ext cx="5445125" cy="5997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0795" y="18239"/>
                </a:lnTo>
                <a:lnTo>
                  <a:pt x="0" y="21600"/>
                </a:lnTo>
                <a:lnTo>
                  <a:pt x="14" y="14520"/>
                </a:lnTo>
                <a:lnTo>
                  <a:pt x="33" y="2769"/>
                </a:lnTo>
                <a:lnTo>
                  <a:pt x="38" y="0"/>
                </a:lnTo>
                <a:lnTo>
                  <a:pt x="21600" y="0"/>
                </a:lnTo>
                <a:close/>
              </a:path>
            </a:pathLst>
          </a:custGeom>
          <a:solidFill>
            <a:srgbClr val="FFFFFF"/>
          </a:solidFill>
          <a:ln w="12700">
            <a:miter lim="400000"/>
          </a:ln>
        </p:spPr>
        <p:txBody>
          <a:bodyPr lIns="45719" rIns="45719"/>
          <a:lstStyle/>
          <a:p>
            <a:pPr>
              <a:defRPr>
                <a:latin typeface="Arial"/>
                <a:ea typeface="Arial"/>
                <a:cs typeface="Arial"/>
                <a:sym typeface="Arial"/>
              </a:defRPr>
            </a:pPr>
            <a:endParaRPr/>
          </a:p>
        </p:txBody>
      </p:sp>
      <p:sp>
        <p:nvSpPr>
          <p:cNvPr id="88" name="Фигура"/>
          <p:cNvSpPr/>
          <p:nvPr/>
        </p:nvSpPr>
        <p:spPr>
          <a:xfrm>
            <a:off x="10429875" y="4070350"/>
            <a:ext cx="5445125" cy="5997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0795" y="18239"/>
                </a:lnTo>
                <a:lnTo>
                  <a:pt x="0" y="21600"/>
                </a:lnTo>
                <a:lnTo>
                  <a:pt x="14" y="14520"/>
                </a:lnTo>
                <a:lnTo>
                  <a:pt x="33" y="2769"/>
                </a:lnTo>
                <a:lnTo>
                  <a:pt x="38" y="0"/>
                </a:lnTo>
                <a:lnTo>
                  <a:pt x="21600" y="0"/>
                </a:lnTo>
                <a:close/>
              </a:path>
            </a:pathLst>
          </a:custGeom>
          <a:solidFill>
            <a:srgbClr val="FFFFFF"/>
          </a:solidFill>
          <a:ln w="12700">
            <a:miter lim="400000"/>
          </a:ln>
        </p:spPr>
        <p:txBody>
          <a:bodyPr lIns="45719" rIns="45719"/>
          <a:lstStyle/>
          <a:p>
            <a:pPr>
              <a:defRPr>
                <a:latin typeface="Arial"/>
                <a:ea typeface="Arial"/>
                <a:cs typeface="Arial"/>
                <a:sym typeface="Arial"/>
              </a:defRPr>
            </a:pPr>
            <a:endParaRPr/>
          </a:p>
        </p:txBody>
      </p:sp>
      <p:sp>
        <p:nvSpPr>
          <p:cNvPr id="89" name="OUTPATIENT"/>
          <p:cNvSpPr txBox="1"/>
          <p:nvPr/>
        </p:nvSpPr>
        <p:spPr>
          <a:xfrm>
            <a:off x="2838450" y="4386262"/>
            <a:ext cx="4543425" cy="5166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400"/>
              </a:lnSpc>
              <a:defRPr sz="3200" b="1">
                <a:solidFill>
                  <a:srgbClr val="252827"/>
                </a:solidFill>
                <a:latin typeface="Oswald"/>
                <a:ea typeface="Oswald"/>
                <a:cs typeface="Oswald"/>
                <a:sym typeface="Oswald"/>
              </a:defRPr>
            </a:lvl1pPr>
          </a:lstStyle>
          <a:p>
            <a:r>
              <a:rPr dirty="0" smtClean="0"/>
              <a:t>OUTPATIENT</a:t>
            </a:r>
            <a:r>
              <a:rPr lang="en-US" dirty="0" smtClean="0"/>
              <a:t> CARE</a:t>
            </a:r>
            <a:endParaRPr dirty="0"/>
          </a:p>
        </p:txBody>
      </p:sp>
      <p:sp>
        <p:nvSpPr>
          <p:cNvPr id="90" name="PERMANENTLY"/>
          <p:cNvSpPr txBox="1"/>
          <p:nvPr/>
        </p:nvSpPr>
        <p:spPr>
          <a:xfrm>
            <a:off x="10879137" y="4386262"/>
            <a:ext cx="4545013" cy="5166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400"/>
              </a:lnSpc>
              <a:defRPr sz="3200" b="1">
                <a:solidFill>
                  <a:srgbClr val="343736"/>
                </a:solidFill>
                <a:latin typeface="Oswald"/>
                <a:ea typeface="Oswald"/>
                <a:cs typeface="Oswald"/>
                <a:sym typeface="Oswald"/>
              </a:defRPr>
            </a:lvl1pPr>
          </a:lstStyle>
          <a:p>
            <a:r>
              <a:rPr lang="en-US" dirty="0" smtClean="0"/>
              <a:t>INPATIENT CARE</a:t>
            </a:r>
            <a:endParaRPr dirty="0"/>
          </a:p>
        </p:txBody>
      </p:sp>
      <p:sp>
        <p:nvSpPr>
          <p:cNvPr id="91" name="PASS THE EXAMINATION…"/>
          <p:cNvSpPr txBox="1"/>
          <p:nvPr/>
        </p:nvSpPr>
        <p:spPr>
          <a:xfrm>
            <a:off x="2667000" y="5067299"/>
            <a:ext cx="5021263" cy="1957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900"/>
              </a:lnSpc>
              <a:defRPr sz="2800" b="1">
                <a:solidFill>
                  <a:srgbClr val="CD0808"/>
                </a:solidFill>
                <a:latin typeface="Arial Narrow"/>
                <a:ea typeface="Arial Narrow"/>
                <a:cs typeface="Arial Narrow"/>
                <a:sym typeface="Arial Narrow"/>
              </a:defRPr>
            </a:pPr>
            <a:r>
              <a:t>PASS THE EXAMINATION</a:t>
            </a:r>
          </a:p>
          <a:p>
            <a:pPr algn="ctr">
              <a:lnSpc>
                <a:spcPts val="3900"/>
              </a:lnSpc>
              <a:defRPr sz="2800" b="1">
                <a:solidFill>
                  <a:srgbClr val="CD0808"/>
                </a:solidFill>
                <a:latin typeface="Arial Narrow"/>
                <a:ea typeface="Arial Narrow"/>
                <a:cs typeface="Arial Narrow"/>
                <a:sym typeface="Arial Narrow"/>
              </a:defRPr>
            </a:pPr>
            <a:r>
              <a:t> (CHECK-UP) IN 1-2 DAYS</a:t>
            </a:r>
          </a:p>
          <a:p>
            <a:pPr algn="ctr">
              <a:lnSpc>
                <a:spcPts val="3900"/>
              </a:lnSpc>
              <a:defRPr sz="2800" b="1">
                <a:solidFill>
                  <a:srgbClr val="CD0808"/>
                </a:solidFill>
                <a:latin typeface="Arial Narrow"/>
                <a:ea typeface="Arial Narrow"/>
                <a:cs typeface="Arial Narrow"/>
                <a:sym typeface="Arial Narrow"/>
              </a:defRPr>
            </a:pPr>
            <a:r>
              <a:t>DURING YOUR TOURIST TRIP</a:t>
            </a:r>
          </a:p>
          <a:p>
            <a:pPr algn="ctr">
              <a:lnSpc>
                <a:spcPts val="3900"/>
              </a:lnSpc>
              <a:defRPr sz="2800" b="1">
                <a:solidFill>
                  <a:srgbClr val="CD0808"/>
                </a:solidFill>
                <a:latin typeface="Arial Narrow"/>
                <a:ea typeface="Arial Narrow"/>
                <a:cs typeface="Arial Narrow"/>
                <a:sym typeface="Arial Narrow"/>
              </a:defRPr>
            </a:pPr>
            <a:r>
              <a:t> IN RUSSIA</a:t>
            </a:r>
          </a:p>
        </p:txBody>
      </p:sp>
      <p:sp>
        <p:nvSpPr>
          <p:cNvPr id="92" name="LEARN MORE ON THE SITE OF THE CHOSEN MEDICAL ORGANIZATION"/>
          <p:cNvSpPr txBox="1"/>
          <p:nvPr/>
        </p:nvSpPr>
        <p:spPr>
          <a:xfrm>
            <a:off x="2387599" y="7518400"/>
            <a:ext cx="5305427" cy="743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900"/>
              </a:lnSpc>
              <a:defRPr sz="2100">
                <a:latin typeface="Oswald"/>
                <a:ea typeface="Oswald"/>
                <a:cs typeface="Oswald"/>
                <a:sym typeface="Oswald"/>
              </a:defRPr>
            </a:lvl1pPr>
          </a:lstStyle>
          <a:p>
            <a:r>
              <a:rPr dirty="0"/>
              <a:t>LEARN MORE ON THE </a:t>
            </a:r>
            <a:r>
              <a:rPr lang="en-US" dirty="0" smtClean="0"/>
              <a:t>WEB</a:t>
            </a:r>
            <a:r>
              <a:rPr dirty="0" smtClean="0"/>
              <a:t>SITE </a:t>
            </a:r>
            <a:r>
              <a:rPr dirty="0"/>
              <a:t>OF THE CHOSEN MEDICAL ORGANIZATION</a:t>
            </a:r>
          </a:p>
        </p:txBody>
      </p:sp>
      <p:sp>
        <p:nvSpPr>
          <p:cNvPr id="93" name="CHOOSE A MEDICAL ORGANIZATION BY YOUR PROFILE AND COME TO…"/>
          <p:cNvSpPr txBox="1"/>
          <p:nvPr/>
        </p:nvSpPr>
        <p:spPr>
          <a:xfrm>
            <a:off x="10591800" y="5143499"/>
            <a:ext cx="5108575" cy="2452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900"/>
              </a:lnSpc>
              <a:defRPr sz="2800" b="1">
                <a:solidFill>
                  <a:srgbClr val="CD0808"/>
                </a:solidFill>
                <a:latin typeface="Arial Narrow"/>
                <a:ea typeface="Arial Narrow"/>
                <a:cs typeface="Arial Narrow"/>
                <a:sym typeface="Arial Narrow"/>
              </a:defRPr>
            </a:pPr>
            <a:r>
              <a:t>CHOOSE A MEDICAL ORGANIZATION BY YOUR PROFILE AND COME TO</a:t>
            </a:r>
          </a:p>
          <a:p>
            <a:pPr algn="ctr">
              <a:lnSpc>
                <a:spcPts val="3900"/>
              </a:lnSpc>
              <a:defRPr sz="2800" b="1">
                <a:solidFill>
                  <a:srgbClr val="CD0808"/>
                </a:solidFill>
                <a:latin typeface="Arial Narrow"/>
                <a:ea typeface="Arial Narrow"/>
                <a:cs typeface="Arial Narrow"/>
                <a:sym typeface="Arial Narrow"/>
              </a:defRPr>
            </a:pPr>
            <a:r>
              <a:t> TO RUSSIA FOR PLANNED HOSPITALIZATION</a:t>
            </a:r>
          </a:p>
        </p:txBody>
      </p:sp>
      <p:sp>
        <p:nvSpPr>
          <p:cNvPr id="94" name="LEARN MORE ON THE SITE OF THE CHOSEN MEDICAL ORGANIZATION"/>
          <p:cNvSpPr txBox="1"/>
          <p:nvPr/>
        </p:nvSpPr>
        <p:spPr>
          <a:xfrm>
            <a:off x="10498931" y="7628512"/>
            <a:ext cx="5307013" cy="743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900"/>
              </a:lnSpc>
              <a:defRPr sz="2100">
                <a:latin typeface="Oswald"/>
                <a:ea typeface="Oswald"/>
                <a:cs typeface="Oswald"/>
                <a:sym typeface="Oswald"/>
              </a:defRPr>
            </a:lvl1pPr>
          </a:lstStyle>
          <a:p>
            <a:r>
              <a:rPr dirty="0"/>
              <a:t>LEARN MORE ON THE </a:t>
            </a:r>
            <a:r>
              <a:rPr lang="en-US" dirty="0" smtClean="0"/>
              <a:t>WEB</a:t>
            </a:r>
            <a:r>
              <a:rPr dirty="0" smtClean="0"/>
              <a:t>SITE </a:t>
            </a:r>
            <a:r>
              <a:rPr dirty="0"/>
              <a:t>OF THE CHOSEN MEDICAL ORGANIZATION</a:t>
            </a:r>
          </a:p>
        </p:txBody>
      </p:sp>
      <p:sp>
        <p:nvSpPr>
          <p:cNvPr id="95" name="5"/>
          <p:cNvSpPr txBox="1"/>
          <p:nvPr/>
        </p:nvSpPr>
        <p:spPr>
          <a:xfrm>
            <a:off x="17291050" y="25400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5</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0808"/>
        </a:solidFill>
        <a:effectLst/>
      </p:bgPr>
    </p:bg>
    <p:spTree>
      <p:nvGrpSpPr>
        <p:cNvPr id="1" name=""/>
        <p:cNvGrpSpPr/>
        <p:nvPr/>
      </p:nvGrpSpPr>
      <p:grpSpPr>
        <a:xfrm>
          <a:off x="0" y="0"/>
          <a:ext cx="0" cy="0"/>
          <a:chOff x="0" y="0"/>
          <a:chExt cx="0" cy="0"/>
        </a:xfrm>
      </p:grpSpPr>
      <p:sp>
        <p:nvSpPr>
          <p:cNvPr id="97" name="Прямоугольник"/>
          <p:cNvSpPr/>
          <p:nvPr/>
        </p:nvSpPr>
        <p:spPr>
          <a:xfrm>
            <a:off x="-1" y="0"/>
            <a:ext cx="18288002" cy="4981575"/>
          </a:xfrm>
          <a:prstGeom prst="rect">
            <a:avLst/>
          </a:prstGeom>
          <a:solidFill>
            <a:srgbClr val="545454"/>
          </a:solidFill>
          <a:ln w="12700">
            <a:miter lim="400000"/>
          </a:ln>
        </p:spPr>
        <p:txBody>
          <a:bodyPr lIns="45719" rIns="45719"/>
          <a:lstStyle/>
          <a:p>
            <a:endParaRPr/>
          </a:p>
        </p:txBody>
      </p:sp>
      <p:sp>
        <p:nvSpPr>
          <p:cNvPr id="98" name="Фигура"/>
          <p:cNvSpPr/>
          <p:nvPr/>
        </p:nvSpPr>
        <p:spPr>
          <a:xfrm>
            <a:off x="1348252" y="3810000"/>
            <a:ext cx="2332696" cy="23431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D9D9D9"/>
          </a:solidFill>
          <a:ln w="12700">
            <a:miter lim="400000"/>
          </a:ln>
        </p:spPr>
        <p:txBody>
          <a:bodyPr lIns="45719" rIns="45719"/>
          <a:lstStyle/>
          <a:p>
            <a:pPr>
              <a:defRPr>
                <a:latin typeface="Arial"/>
                <a:ea typeface="Arial"/>
                <a:cs typeface="Arial"/>
                <a:sym typeface="Arial"/>
              </a:defRPr>
            </a:pPr>
            <a:endParaRPr/>
          </a:p>
        </p:txBody>
      </p:sp>
      <p:sp>
        <p:nvSpPr>
          <p:cNvPr id="99" name="I stage:…"/>
          <p:cNvSpPr txBox="1"/>
          <p:nvPr/>
        </p:nvSpPr>
        <p:spPr>
          <a:xfrm>
            <a:off x="546100" y="6356349"/>
            <a:ext cx="3403601" cy="1530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4100"/>
              </a:lnSpc>
              <a:defRPr sz="2500">
                <a:solidFill>
                  <a:srgbClr val="FFFFFF"/>
                </a:solidFill>
                <a:latin typeface="Oswald"/>
                <a:ea typeface="Oswald"/>
                <a:cs typeface="Oswald"/>
                <a:sym typeface="Oswald"/>
              </a:defRPr>
            </a:pPr>
            <a:r>
              <a:t>I stage:</a:t>
            </a:r>
          </a:p>
          <a:p>
            <a:pPr algn="ctr">
              <a:lnSpc>
                <a:spcPts val="4100"/>
              </a:lnSpc>
              <a:defRPr sz="2500">
                <a:solidFill>
                  <a:srgbClr val="FFFFFF"/>
                </a:solidFill>
                <a:latin typeface="Oswald"/>
                <a:ea typeface="Oswald"/>
                <a:cs typeface="Oswald"/>
                <a:sym typeface="Oswald"/>
              </a:defRPr>
            </a:pPr>
            <a:r>
              <a:t>Choose a medical organization</a:t>
            </a:r>
          </a:p>
        </p:txBody>
      </p:sp>
      <p:sp>
        <p:nvSpPr>
          <p:cNvPr id="100" name="II stage:…"/>
          <p:cNvSpPr txBox="1"/>
          <p:nvPr/>
        </p:nvSpPr>
        <p:spPr>
          <a:xfrm>
            <a:off x="4127500" y="6356350"/>
            <a:ext cx="3403600" cy="2572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4100"/>
              </a:lnSpc>
              <a:defRPr sz="2500">
                <a:solidFill>
                  <a:srgbClr val="FFFFFF"/>
                </a:solidFill>
                <a:latin typeface="Oswald"/>
                <a:ea typeface="Oswald"/>
                <a:cs typeface="Oswald"/>
                <a:sym typeface="Oswald"/>
              </a:defRPr>
            </a:pPr>
            <a:r>
              <a:t>II stage:</a:t>
            </a:r>
          </a:p>
          <a:p>
            <a:pPr algn="ctr">
              <a:lnSpc>
                <a:spcPts val="4100"/>
              </a:lnSpc>
              <a:defRPr sz="2500">
                <a:solidFill>
                  <a:srgbClr val="FFFFFF"/>
                </a:solidFill>
                <a:latin typeface="Oswald"/>
                <a:ea typeface="Oswald"/>
                <a:cs typeface="Oswald"/>
                <a:sym typeface="Oswald"/>
              </a:defRPr>
            </a:pPr>
            <a:r>
              <a:t>Contact</a:t>
            </a:r>
          </a:p>
          <a:p>
            <a:pPr algn="ctr">
              <a:lnSpc>
                <a:spcPts val="4100"/>
              </a:lnSpc>
              <a:defRPr sz="2500">
                <a:solidFill>
                  <a:srgbClr val="FFFFFF"/>
                </a:solidFill>
                <a:latin typeface="Oswald"/>
                <a:ea typeface="Oswald"/>
                <a:cs typeface="Oswald"/>
                <a:sym typeface="Oswald"/>
              </a:defRPr>
            </a:pPr>
            <a:r>
              <a:t> with a medical organization</a:t>
            </a:r>
          </a:p>
          <a:p>
            <a:pPr algn="ctr">
              <a:lnSpc>
                <a:spcPts val="4100"/>
              </a:lnSpc>
              <a:defRPr sz="2500">
                <a:solidFill>
                  <a:srgbClr val="FFFFFF"/>
                </a:solidFill>
                <a:latin typeface="Oswald"/>
                <a:ea typeface="Oswald"/>
                <a:cs typeface="Oswald"/>
                <a:sym typeface="Oswald"/>
              </a:defRPr>
            </a:pPr>
            <a:r>
              <a:t> for confirmation</a:t>
            </a:r>
          </a:p>
        </p:txBody>
      </p:sp>
      <p:sp>
        <p:nvSpPr>
          <p:cNvPr id="101" name="III stage:…"/>
          <p:cNvSpPr txBox="1"/>
          <p:nvPr/>
        </p:nvSpPr>
        <p:spPr>
          <a:xfrm>
            <a:off x="7708900" y="6356350"/>
            <a:ext cx="2870200" cy="20516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4100"/>
              </a:lnSpc>
              <a:defRPr sz="2500">
                <a:solidFill>
                  <a:srgbClr val="FFFFFF"/>
                </a:solidFill>
                <a:latin typeface="Oswald"/>
                <a:ea typeface="Oswald"/>
                <a:cs typeface="Oswald"/>
                <a:sym typeface="Oswald"/>
              </a:defRPr>
            </a:pPr>
            <a:r>
              <a:t>III stage:</a:t>
            </a:r>
          </a:p>
          <a:p>
            <a:pPr algn="ctr">
              <a:lnSpc>
                <a:spcPts val="4100"/>
              </a:lnSpc>
              <a:defRPr sz="2500">
                <a:solidFill>
                  <a:srgbClr val="FFFFFF"/>
                </a:solidFill>
                <a:latin typeface="Oswald"/>
                <a:ea typeface="Oswald"/>
                <a:cs typeface="Oswald"/>
                <a:sym typeface="Oswald"/>
              </a:defRPr>
            </a:pPr>
            <a:r>
              <a:t>Choose type of accommodation</a:t>
            </a:r>
          </a:p>
          <a:p>
            <a:pPr algn="ctr">
              <a:lnSpc>
                <a:spcPts val="4100"/>
              </a:lnSpc>
              <a:defRPr sz="2500">
                <a:solidFill>
                  <a:srgbClr val="FFFFFF"/>
                </a:solidFill>
                <a:latin typeface="Oswald"/>
                <a:ea typeface="Oswald"/>
                <a:cs typeface="Oswald"/>
                <a:sym typeface="Oswald"/>
              </a:defRPr>
            </a:pPr>
            <a:r>
              <a:t> and transport</a:t>
            </a:r>
          </a:p>
        </p:txBody>
      </p:sp>
      <p:sp>
        <p:nvSpPr>
          <p:cNvPr id="102" name="IV stage:…"/>
          <p:cNvSpPr txBox="1"/>
          <p:nvPr/>
        </p:nvSpPr>
        <p:spPr>
          <a:xfrm>
            <a:off x="10804525" y="6356350"/>
            <a:ext cx="3308350" cy="10102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4100"/>
              </a:lnSpc>
              <a:defRPr sz="2500">
                <a:solidFill>
                  <a:srgbClr val="FFFFFF"/>
                </a:solidFill>
                <a:latin typeface="Oswald"/>
                <a:ea typeface="Oswald"/>
                <a:cs typeface="Oswald"/>
                <a:sym typeface="Oswald"/>
              </a:defRPr>
            </a:pPr>
            <a:r>
              <a:t>IV stage:</a:t>
            </a:r>
          </a:p>
          <a:p>
            <a:pPr algn="ctr">
              <a:lnSpc>
                <a:spcPts val="4100"/>
              </a:lnSpc>
              <a:defRPr sz="2500">
                <a:solidFill>
                  <a:srgbClr val="FFFFFF"/>
                </a:solidFill>
                <a:latin typeface="Oswald"/>
                <a:ea typeface="Oswald"/>
                <a:cs typeface="Oswald"/>
                <a:sym typeface="Oswald"/>
              </a:defRPr>
            </a:pPr>
            <a:r>
              <a:t>Apply for a visa</a:t>
            </a:r>
          </a:p>
        </p:txBody>
      </p:sp>
      <p:sp>
        <p:nvSpPr>
          <p:cNvPr id="103" name="V stage:…"/>
          <p:cNvSpPr txBox="1"/>
          <p:nvPr/>
        </p:nvSpPr>
        <p:spPr>
          <a:xfrm>
            <a:off x="14090650" y="6356350"/>
            <a:ext cx="3365500" cy="10102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4100"/>
              </a:lnSpc>
              <a:defRPr sz="2500">
                <a:solidFill>
                  <a:srgbClr val="FFFFFF"/>
                </a:solidFill>
                <a:latin typeface="Oswald"/>
                <a:ea typeface="Oswald"/>
                <a:cs typeface="Oswald"/>
                <a:sym typeface="Oswald"/>
              </a:defRPr>
            </a:pPr>
            <a:r>
              <a:t>V stage:</a:t>
            </a:r>
          </a:p>
          <a:p>
            <a:pPr algn="ctr">
              <a:lnSpc>
                <a:spcPts val="4100"/>
              </a:lnSpc>
              <a:defRPr sz="2500">
                <a:solidFill>
                  <a:srgbClr val="FFFFFF"/>
                </a:solidFill>
                <a:latin typeface="Oswald"/>
                <a:ea typeface="Oswald"/>
                <a:cs typeface="Oswald"/>
                <a:sym typeface="Oswald"/>
              </a:defRPr>
            </a:pPr>
            <a:r>
              <a:t>Welcome to Russia!</a:t>
            </a:r>
          </a:p>
        </p:txBody>
      </p:sp>
      <p:sp>
        <p:nvSpPr>
          <p:cNvPr id="104" name="Фигура"/>
          <p:cNvSpPr/>
          <p:nvPr/>
        </p:nvSpPr>
        <p:spPr>
          <a:xfrm>
            <a:off x="1528420" y="3990975"/>
            <a:ext cx="1972360" cy="19812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252827"/>
          </a:solidFill>
          <a:ln w="12700">
            <a:miter lim="400000"/>
          </a:ln>
        </p:spPr>
        <p:txBody>
          <a:bodyPr lIns="45719" rIns="45719"/>
          <a:lstStyle/>
          <a:p>
            <a:pPr>
              <a:defRPr>
                <a:latin typeface="Arial"/>
                <a:ea typeface="Arial"/>
                <a:cs typeface="Arial"/>
                <a:sym typeface="Arial"/>
              </a:defRPr>
            </a:pPr>
            <a:endParaRPr/>
          </a:p>
        </p:txBody>
      </p:sp>
      <p:pic>
        <p:nvPicPr>
          <p:cNvPr id="105" name="image.png" descr="image.png"/>
          <p:cNvPicPr>
            <a:picLocks noChangeAspect="1"/>
          </p:cNvPicPr>
          <p:nvPr/>
        </p:nvPicPr>
        <p:blipFill>
          <a:blip r:embed="rId2">
            <a:extLst/>
          </a:blip>
          <a:stretch>
            <a:fillRect/>
          </a:stretch>
        </p:blipFill>
        <p:spPr>
          <a:xfrm>
            <a:off x="2025650" y="4387850"/>
            <a:ext cx="977900" cy="1187450"/>
          </a:xfrm>
          <a:prstGeom prst="rect">
            <a:avLst/>
          </a:prstGeom>
          <a:ln w="12700">
            <a:miter lim="400000"/>
          </a:ln>
        </p:spPr>
      </p:pic>
      <p:sp>
        <p:nvSpPr>
          <p:cNvPr id="106" name="Фигура"/>
          <p:cNvSpPr/>
          <p:nvPr/>
        </p:nvSpPr>
        <p:spPr>
          <a:xfrm>
            <a:off x="4662952" y="3810000"/>
            <a:ext cx="2332696" cy="23431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D9D9D9"/>
          </a:solidFill>
          <a:ln w="12700">
            <a:miter lim="400000"/>
          </a:ln>
        </p:spPr>
        <p:txBody>
          <a:bodyPr lIns="45719" rIns="45719"/>
          <a:lstStyle/>
          <a:p>
            <a:pPr>
              <a:defRPr>
                <a:latin typeface="Arial"/>
                <a:ea typeface="Arial"/>
                <a:cs typeface="Arial"/>
                <a:sym typeface="Arial"/>
              </a:defRPr>
            </a:pPr>
            <a:endParaRPr/>
          </a:p>
        </p:txBody>
      </p:sp>
      <p:sp>
        <p:nvSpPr>
          <p:cNvPr id="107" name="Фигура"/>
          <p:cNvSpPr/>
          <p:nvPr/>
        </p:nvSpPr>
        <p:spPr>
          <a:xfrm>
            <a:off x="7977652" y="3810000"/>
            <a:ext cx="2332696" cy="23431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D9D9D9"/>
          </a:solidFill>
          <a:ln w="12700">
            <a:miter lim="400000"/>
          </a:ln>
        </p:spPr>
        <p:txBody>
          <a:bodyPr lIns="45719" rIns="45719"/>
          <a:lstStyle/>
          <a:p>
            <a:pPr>
              <a:defRPr>
                <a:latin typeface="Arial"/>
                <a:ea typeface="Arial"/>
                <a:cs typeface="Arial"/>
                <a:sym typeface="Arial"/>
              </a:defRPr>
            </a:pPr>
            <a:endParaRPr/>
          </a:p>
        </p:txBody>
      </p:sp>
      <p:sp>
        <p:nvSpPr>
          <p:cNvPr id="108" name="Фигура"/>
          <p:cNvSpPr/>
          <p:nvPr/>
        </p:nvSpPr>
        <p:spPr>
          <a:xfrm>
            <a:off x="11292352" y="3810000"/>
            <a:ext cx="2332696" cy="23431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D9D9D9"/>
          </a:solidFill>
          <a:ln w="12700">
            <a:miter lim="400000"/>
          </a:ln>
        </p:spPr>
        <p:txBody>
          <a:bodyPr lIns="45719" rIns="45719"/>
          <a:lstStyle/>
          <a:p>
            <a:pPr>
              <a:defRPr>
                <a:latin typeface="Arial"/>
                <a:ea typeface="Arial"/>
                <a:cs typeface="Arial"/>
                <a:sym typeface="Arial"/>
              </a:defRPr>
            </a:pPr>
            <a:endParaRPr/>
          </a:p>
        </p:txBody>
      </p:sp>
      <p:sp>
        <p:nvSpPr>
          <p:cNvPr id="109" name="Фигура"/>
          <p:cNvSpPr/>
          <p:nvPr/>
        </p:nvSpPr>
        <p:spPr>
          <a:xfrm>
            <a:off x="14607052" y="3810000"/>
            <a:ext cx="2332696" cy="23431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D9D9D9"/>
          </a:solidFill>
          <a:ln w="12700">
            <a:miter lim="400000"/>
          </a:ln>
        </p:spPr>
        <p:txBody>
          <a:bodyPr lIns="45719" rIns="45719"/>
          <a:lstStyle/>
          <a:p>
            <a:pPr>
              <a:defRPr>
                <a:latin typeface="Arial"/>
                <a:ea typeface="Arial"/>
                <a:cs typeface="Arial"/>
                <a:sym typeface="Arial"/>
              </a:defRPr>
            </a:pPr>
            <a:endParaRPr/>
          </a:p>
        </p:txBody>
      </p:sp>
      <p:pic>
        <p:nvPicPr>
          <p:cNvPr id="110" name="image.png" descr="image.png"/>
          <p:cNvPicPr>
            <a:picLocks noChangeAspect="1"/>
          </p:cNvPicPr>
          <p:nvPr/>
        </p:nvPicPr>
        <p:blipFill>
          <a:blip r:embed="rId3">
            <a:extLst/>
          </a:blip>
          <a:stretch>
            <a:fillRect/>
          </a:stretch>
        </p:blipFill>
        <p:spPr>
          <a:xfrm>
            <a:off x="5324475" y="4376737"/>
            <a:ext cx="1009650" cy="1209676"/>
          </a:xfrm>
          <a:prstGeom prst="rect">
            <a:avLst/>
          </a:prstGeom>
          <a:ln w="12700">
            <a:miter lim="400000"/>
          </a:ln>
        </p:spPr>
      </p:pic>
      <p:sp>
        <p:nvSpPr>
          <p:cNvPr id="111" name="HOW TO GET MEDICAL CARE IN MURMANSK REGION"/>
          <p:cNvSpPr txBox="1"/>
          <p:nvPr/>
        </p:nvSpPr>
        <p:spPr>
          <a:xfrm>
            <a:off x="593725" y="665162"/>
            <a:ext cx="17500600" cy="247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9900"/>
              </a:lnSpc>
              <a:defRPr sz="7200" b="1">
                <a:solidFill>
                  <a:srgbClr val="FFFFFF"/>
                </a:solidFill>
                <a:latin typeface="Oswald"/>
                <a:ea typeface="Oswald"/>
                <a:cs typeface="Oswald"/>
                <a:sym typeface="Oswald"/>
              </a:defRPr>
            </a:lvl1pPr>
          </a:lstStyle>
          <a:p>
            <a:r>
              <a:t>HOW TO GET MEDICAL CARE IN MURMANSK REGION</a:t>
            </a:r>
          </a:p>
        </p:txBody>
      </p:sp>
      <p:sp>
        <p:nvSpPr>
          <p:cNvPr id="112" name="Фигура"/>
          <p:cNvSpPr/>
          <p:nvPr/>
        </p:nvSpPr>
        <p:spPr>
          <a:xfrm>
            <a:off x="4843120" y="3990975"/>
            <a:ext cx="1972360" cy="19812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252827"/>
          </a:solidFill>
          <a:ln w="12700">
            <a:miter lim="400000"/>
          </a:ln>
        </p:spPr>
        <p:txBody>
          <a:bodyPr lIns="45719" rIns="45719"/>
          <a:lstStyle/>
          <a:p>
            <a:pPr>
              <a:defRPr>
                <a:latin typeface="Arial"/>
                <a:ea typeface="Arial"/>
                <a:cs typeface="Arial"/>
                <a:sym typeface="Arial"/>
              </a:defRPr>
            </a:pPr>
            <a:endParaRPr/>
          </a:p>
        </p:txBody>
      </p:sp>
      <p:sp>
        <p:nvSpPr>
          <p:cNvPr id="113" name="Фигура"/>
          <p:cNvSpPr/>
          <p:nvPr/>
        </p:nvSpPr>
        <p:spPr>
          <a:xfrm>
            <a:off x="8157820" y="3990975"/>
            <a:ext cx="1972360" cy="19812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252827"/>
          </a:solidFill>
          <a:ln w="12700">
            <a:miter lim="400000"/>
          </a:ln>
        </p:spPr>
        <p:txBody>
          <a:bodyPr lIns="45719" rIns="45719"/>
          <a:lstStyle/>
          <a:p>
            <a:pPr>
              <a:defRPr>
                <a:latin typeface="Arial"/>
                <a:ea typeface="Arial"/>
                <a:cs typeface="Arial"/>
                <a:sym typeface="Arial"/>
              </a:defRPr>
            </a:pPr>
            <a:endParaRPr/>
          </a:p>
        </p:txBody>
      </p:sp>
      <p:sp>
        <p:nvSpPr>
          <p:cNvPr id="114" name="Фигура"/>
          <p:cNvSpPr/>
          <p:nvPr/>
        </p:nvSpPr>
        <p:spPr>
          <a:xfrm>
            <a:off x="11472520" y="3990975"/>
            <a:ext cx="1972360" cy="19812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252827"/>
          </a:solidFill>
          <a:ln w="12700">
            <a:miter lim="400000"/>
          </a:ln>
        </p:spPr>
        <p:txBody>
          <a:bodyPr lIns="45719" rIns="45719"/>
          <a:lstStyle/>
          <a:p>
            <a:pPr>
              <a:defRPr>
                <a:latin typeface="Arial"/>
                <a:ea typeface="Arial"/>
                <a:cs typeface="Arial"/>
                <a:sym typeface="Arial"/>
              </a:defRPr>
            </a:pPr>
            <a:endParaRPr/>
          </a:p>
        </p:txBody>
      </p:sp>
      <p:sp>
        <p:nvSpPr>
          <p:cNvPr id="115" name="Фигура"/>
          <p:cNvSpPr/>
          <p:nvPr/>
        </p:nvSpPr>
        <p:spPr>
          <a:xfrm>
            <a:off x="14787220" y="3990975"/>
            <a:ext cx="1972360" cy="19812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252827"/>
          </a:solidFill>
          <a:ln w="12700">
            <a:miter lim="400000"/>
          </a:ln>
        </p:spPr>
        <p:txBody>
          <a:bodyPr lIns="45719" rIns="45719"/>
          <a:lstStyle/>
          <a:p>
            <a:pPr>
              <a:defRPr>
                <a:latin typeface="Arial"/>
                <a:ea typeface="Arial"/>
                <a:cs typeface="Arial"/>
                <a:sym typeface="Arial"/>
              </a:defRPr>
            </a:pPr>
            <a:endParaRPr/>
          </a:p>
        </p:txBody>
      </p:sp>
      <p:pic>
        <p:nvPicPr>
          <p:cNvPr id="116" name="image.png" descr="image.png"/>
          <p:cNvPicPr>
            <a:picLocks noChangeAspect="1"/>
          </p:cNvPicPr>
          <p:nvPr/>
        </p:nvPicPr>
        <p:blipFill>
          <a:blip r:embed="rId4">
            <a:extLst/>
          </a:blip>
          <a:stretch>
            <a:fillRect/>
          </a:stretch>
        </p:blipFill>
        <p:spPr>
          <a:xfrm>
            <a:off x="5114925" y="4622800"/>
            <a:ext cx="1428750" cy="942975"/>
          </a:xfrm>
          <a:prstGeom prst="rect">
            <a:avLst/>
          </a:prstGeom>
          <a:ln w="12700">
            <a:miter lim="400000"/>
          </a:ln>
        </p:spPr>
      </p:pic>
      <p:pic>
        <p:nvPicPr>
          <p:cNvPr id="117" name="image.png" descr="image.png"/>
          <p:cNvPicPr>
            <a:picLocks noChangeAspect="1"/>
          </p:cNvPicPr>
          <p:nvPr/>
        </p:nvPicPr>
        <p:blipFill>
          <a:blip r:embed="rId5">
            <a:extLst/>
          </a:blip>
          <a:stretch>
            <a:fillRect/>
          </a:stretch>
        </p:blipFill>
        <p:spPr>
          <a:xfrm>
            <a:off x="15276512" y="4376737"/>
            <a:ext cx="993776" cy="1189038"/>
          </a:xfrm>
          <a:prstGeom prst="rect">
            <a:avLst/>
          </a:prstGeom>
          <a:ln w="12700">
            <a:miter lim="400000"/>
          </a:ln>
        </p:spPr>
      </p:pic>
      <p:pic>
        <p:nvPicPr>
          <p:cNvPr id="118" name="image.png" descr="image.png"/>
          <p:cNvPicPr>
            <a:picLocks noChangeAspect="1"/>
          </p:cNvPicPr>
          <p:nvPr/>
        </p:nvPicPr>
        <p:blipFill>
          <a:blip r:embed="rId6">
            <a:extLst/>
          </a:blip>
          <a:stretch>
            <a:fillRect/>
          </a:stretch>
        </p:blipFill>
        <p:spPr>
          <a:xfrm>
            <a:off x="11668125" y="4657725"/>
            <a:ext cx="1581150" cy="647700"/>
          </a:xfrm>
          <a:prstGeom prst="rect">
            <a:avLst/>
          </a:prstGeom>
          <a:ln w="12700">
            <a:miter lim="400000"/>
          </a:ln>
        </p:spPr>
      </p:pic>
      <p:pic>
        <p:nvPicPr>
          <p:cNvPr id="119" name="image.png" descr="image.png"/>
          <p:cNvPicPr>
            <a:picLocks noChangeAspect="1"/>
          </p:cNvPicPr>
          <p:nvPr/>
        </p:nvPicPr>
        <p:blipFill>
          <a:blip r:embed="rId7">
            <a:extLst/>
          </a:blip>
          <a:stretch>
            <a:fillRect/>
          </a:stretch>
        </p:blipFill>
        <p:spPr>
          <a:xfrm>
            <a:off x="8491537" y="4524375"/>
            <a:ext cx="1304926" cy="914400"/>
          </a:xfrm>
          <a:prstGeom prst="rect">
            <a:avLst/>
          </a:prstGeom>
          <a:ln w="12700">
            <a:miter lim="400000"/>
          </a:ln>
        </p:spPr>
      </p:pic>
      <p:sp>
        <p:nvSpPr>
          <p:cNvPr id="120" name="6"/>
          <p:cNvSpPr txBox="1"/>
          <p:nvPr/>
        </p:nvSpPr>
        <p:spPr>
          <a:xfrm>
            <a:off x="17291050" y="15875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6</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122" name="image.png" descr="image.png"/>
          <p:cNvPicPr>
            <a:picLocks noChangeAspect="1"/>
          </p:cNvPicPr>
          <p:nvPr/>
        </p:nvPicPr>
        <p:blipFill>
          <a:blip r:embed="rId2">
            <a:extLst/>
          </a:blip>
          <a:srcRect l="44801" t="44801" r="44801" b="44801"/>
          <a:stretch>
            <a:fillRect/>
          </a:stretch>
        </p:blipFill>
        <p:spPr>
          <a:xfrm>
            <a:off x="8166100" y="9456737"/>
            <a:ext cx="1901825" cy="1901826"/>
          </a:xfrm>
          <a:prstGeom prst="rect">
            <a:avLst/>
          </a:prstGeom>
          <a:ln w="12700">
            <a:miter lim="400000"/>
          </a:ln>
        </p:spPr>
      </p:pic>
      <p:pic>
        <p:nvPicPr>
          <p:cNvPr id="123" name="image.png" descr="image.png"/>
          <p:cNvPicPr>
            <a:picLocks noChangeAspect="1"/>
          </p:cNvPicPr>
          <p:nvPr/>
        </p:nvPicPr>
        <p:blipFill>
          <a:blip r:embed="rId3">
            <a:extLst/>
          </a:blip>
          <a:srcRect l="44801" t="44801" r="44801" b="44801"/>
          <a:stretch>
            <a:fillRect/>
          </a:stretch>
        </p:blipFill>
        <p:spPr>
          <a:xfrm>
            <a:off x="8180387" y="-1031875"/>
            <a:ext cx="1900239" cy="1901825"/>
          </a:xfrm>
          <a:prstGeom prst="rect">
            <a:avLst/>
          </a:prstGeom>
          <a:ln w="12700">
            <a:miter lim="400000"/>
          </a:ln>
        </p:spPr>
      </p:pic>
      <p:sp>
        <p:nvSpPr>
          <p:cNvPr id="124" name="I stage"/>
          <p:cNvSpPr txBox="1"/>
          <p:nvPr/>
        </p:nvSpPr>
        <p:spPr>
          <a:xfrm>
            <a:off x="668337" y="3009900"/>
            <a:ext cx="16952913" cy="3126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12400"/>
              </a:lnSpc>
              <a:defRPr sz="10000" b="1">
                <a:solidFill>
                  <a:srgbClr val="FFFFFF"/>
                </a:solidFill>
                <a:latin typeface="Oswald"/>
                <a:ea typeface="Oswald"/>
                <a:cs typeface="Oswald"/>
                <a:sym typeface="Oswald"/>
              </a:defRPr>
            </a:pPr>
            <a:r>
              <a:t>I </a:t>
            </a:r>
            <a:r>
              <a:rPr cap="all"/>
              <a:t>stage</a:t>
            </a:r>
          </a:p>
        </p:txBody>
      </p:sp>
      <p:sp>
        <p:nvSpPr>
          <p:cNvPr id="125" name="CHOOSE A MEDICAL ORGANIZATION BY YOUR MEDICAL PROFILE"/>
          <p:cNvSpPr txBox="1"/>
          <p:nvPr/>
        </p:nvSpPr>
        <p:spPr>
          <a:xfrm>
            <a:off x="666750" y="4991100"/>
            <a:ext cx="17133888" cy="1718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6700"/>
              </a:lnSpc>
              <a:defRPr sz="4200" b="1">
                <a:solidFill>
                  <a:srgbClr val="D9D9D9"/>
                </a:solidFill>
                <a:latin typeface="Oswald"/>
                <a:ea typeface="Oswald"/>
                <a:cs typeface="Oswald"/>
                <a:sym typeface="Oswald"/>
              </a:defRPr>
            </a:lvl1pPr>
          </a:lstStyle>
          <a:p>
            <a:r>
              <a:rPr dirty="0"/>
              <a:t>CHOOSE A MEDICAL ORGANIZATION </a:t>
            </a:r>
            <a:r>
              <a:rPr lang="en-US" dirty="0" smtClean="0"/>
              <a:t>ACCORDING TO</a:t>
            </a:r>
            <a:r>
              <a:rPr dirty="0" smtClean="0"/>
              <a:t> </a:t>
            </a:r>
            <a:r>
              <a:rPr dirty="0"/>
              <a:t>YOUR MEDICAL PROFILE </a:t>
            </a:r>
          </a:p>
        </p:txBody>
      </p:sp>
      <p:sp>
        <p:nvSpPr>
          <p:cNvPr id="126" name="7"/>
          <p:cNvSpPr txBox="1"/>
          <p:nvPr/>
        </p:nvSpPr>
        <p:spPr>
          <a:xfrm>
            <a:off x="17291050" y="19685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7</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128" name="Прямоугольник"/>
          <p:cNvSpPr/>
          <p:nvPr/>
        </p:nvSpPr>
        <p:spPr>
          <a:xfrm>
            <a:off x="304800" y="4229100"/>
            <a:ext cx="5478463" cy="5438775"/>
          </a:xfrm>
          <a:prstGeom prst="rect">
            <a:avLst/>
          </a:prstGeom>
          <a:solidFill>
            <a:srgbClr val="A6A6A6"/>
          </a:solidFill>
          <a:ln w="12700">
            <a:miter lim="400000"/>
          </a:ln>
        </p:spPr>
        <p:txBody>
          <a:bodyPr lIns="45719" rIns="45719"/>
          <a:lstStyle/>
          <a:p>
            <a:endParaRPr/>
          </a:p>
        </p:txBody>
      </p:sp>
      <p:pic>
        <p:nvPicPr>
          <p:cNvPr id="129" name="image.png" descr="image.png"/>
          <p:cNvPicPr>
            <a:picLocks noChangeAspect="1"/>
          </p:cNvPicPr>
          <p:nvPr/>
        </p:nvPicPr>
        <p:blipFill>
          <a:blip r:embed="rId2">
            <a:extLst/>
          </a:blip>
          <a:srcRect l="44801" t="44801" r="44801" b="44801"/>
          <a:stretch>
            <a:fillRect/>
          </a:stretch>
        </p:blipFill>
        <p:spPr>
          <a:xfrm>
            <a:off x="-950913" y="882650"/>
            <a:ext cx="1901826" cy="1901825"/>
          </a:xfrm>
          <a:prstGeom prst="rect">
            <a:avLst/>
          </a:prstGeom>
          <a:ln w="12700">
            <a:miter lim="400000"/>
          </a:ln>
        </p:spPr>
      </p:pic>
      <p:sp>
        <p:nvSpPr>
          <p:cNvPr id="130" name="CARDIOLOGY"/>
          <p:cNvSpPr txBox="1"/>
          <p:nvPr/>
        </p:nvSpPr>
        <p:spPr>
          <a:xfrm>
            <a:off x="1600200" y="4457700"/>
            <a:ext cx="3686175" cy="508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200"/>
              </a:lnSpc>
              <a:defRPr sz="2800" b="1">
                <a:solidFill>
                  <a:srgbClr val="252827"/>
                </a:solidFill>
                <a:latin typeface="Oswald"/>
                <a:ea typeface="Oswald"/>
                <a:cs typeface="Oswald"/>
                <a:sym typeface="Oswald"/>
              </a:defRPr>
            </a:lvl1pPr>
          </a:lstStyle>
          <a:p>
            <a:r>
              <a:t>CARDIOLOGY</a:t>
            </a:r>
          </a:p>
        </p:txBody>
      </p:sp>
      <p:sp>
        <p:nvSpPr>
          <p:cNvPr id="131" name="-------------------------------------------------------…"/>
          <p:cNvSpPr txBox="1"/>
          <p:nvPr/>
        </p:nvSpPr>
        <p:spPr>
          <a:xfrm>
            <a:off x="1238249" y="4948766"/>
            <a:ext cx="4332289" cy="2226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200"/>
              </a:lnSpc>
              <a:defRPr sz="1600">
                <a:solidFill>
                  <a:srgbClr val="252827"/>
                </a:solidFill>
                <a:latin typeface="Montserrat Light"/>
                <a:ea typeface="Montserrat Light"/>
                <a:cs typeface="Montserrat Light"/>
                <a:sym typeface="Montserrat Light"/>
              </a:defRPr>
            </a:pPr>
            <a:r>
              <a:t>-------------------------------------------------------</a:t>
            </a:r>
          </a:p>
          <a:p>
            <a:pPr>
              <a:lnSpc>
                <a:spcPts val="2200"/>
              </a:lnSpc>
              <a:defRPr sz="1600"/>
            </a:pPr>
            <a:r>
              <a:t>Murmansk Regional Clinical Hospital named after P.A. Bayandin</a:t>
            </a:r>
            <a:r>
              <a:rPr>
                <a:effectLst>
                  <a:outerShdw blurRad="12700" dist="25400" dir="2700000" rotWithShape="0">
                    <a:srgbClr val="FFFFFF"/>
                  </a:outerShdw>
                </a:effectLst>
              </a:rPr>
              <a:t> </a:t>
            </a:r>
            <a:r>
              <a:rPr sz="1800" u="sng">
                <a:solidFill>
                  <a:srgbClr val="0000FF"/>
                </a:solidFill>
                <a:effectLst>
                  <a:outerShdw blurRad="12700" dist="25400" dir="2700000" rotWithShape="0">
                    <a:srgbClr val="FFFFFF"/>
                  </a:outerShdw>
                </a:effectLst>
                <a:uFill>
                  <a:solidFill>
                    <a:srgbClr val="0000FF"/>
                  </a:solidFill>
                </a:uFill>
                <a:hlinkClick r:id="rId3"/>
              </a:rPr>
              <a:t>https://mokb51.ru/</a:t>
            </a:r>
            <a:endParaRPr>
              <a:effectLst>
                <a:outerShdw blurRad="12700" dist="25400" dir="2700000" rotWithShape="0">
                  <a:srgbClr val="FFFFFF"/>
                </a:outerShdw>
              </a:effectLst>
            </a:endParaRPr>
          </a:p>
          <a:p>
            <a:pPr>
              <a:lnSpc>
                <a:spcPts val="2200"/>
              </a:lnSpc>
              <a:defRPr sz="1600">
                <a:solidFill>
                  <a:srgbClr val="252827"/>
                </a:solidFill>
                <a:latin typeface="Montserrat Light"/>
                <a:ea typeface="Montserrat Light"/>
                <a:cs typeface="Montserrat Light"/>
                <a:sym typeface="Montserrat Light"/>
              </a:defRPr>
            </a:pPr>
            <a:r>
              <a:t>-------------------------------------------------------</a:t>
            </a:r>
          </a:p>
          <a:p>
            <a:pPr>
              <a:lnSpc>
                <a:spcPts val="2200"/>
              </a:lnSpc>
              <a:defRPr sz="1600"/>
            </a:pPr>
            <a:r>
              <a:t>Murmansk Regional Clinical multidisciplinary center</a:t>
            </a:r>
          </a:p>
          <a:p>
            <a:pPr>
              <a:lnSpc>
                <a:spcPts val="2200"/>
              </a:lnSpc>
              <a:defRPr>
                <a:effectLst>
                  <a:outerShdw blurRad="12700" dist="25400" dir="2700000" rotWithShape="0">
                    <a:srgbClr val="FFFFFF"/>
                  </a:outerShdw>
                </a:effectLst>
              </a:defRPr>
            </a:pPr>
            <a:r>
              <a:rPr u="sng">
                <a:solidFill>
                  <a:srgbClr val="0000FF"/>
                </a:solidFill>
                <a:uFill>
                  <a:solidFill>
                    <a:srgbClr val="0000FF"/>
                  </a:solidFill>
                </a:uFill>
                <a:hlinkClick r:id="rId4"/>
              </a:rPr>
              <a:t>https://bsmp51.ru/</a:t>
            </a:r>
          </a:p>
          <a:p>
            <a:pPr>
              <a:lnSpc>
                <a:spcPts val="2200"/>
              </a:lnSpc>
              <a:defRPr sz="1600">
                <a:solidFill>
                  <a:srgbClr val="252827"/>
                </a:solidFill>
                <a:latin typeface="Montserrat Light"/>
                <a:ea typeface="Montserrat Light"/>
                <a:cs typeface="Montserrat Light"/>
                <a:sym typeface="Montserrat Light"/>
              </a:defRPr>
            </a:pPr>
            <a:r>
              <a:t>-------------------------------------------------------</a:t>
            </a:r>
          </a:p>
        </p:txBody>
      </p:sp>
      <p:sp>
        <p:nvSpPr>
          <p:cNvPr id="132" name="Прямоугольник"/>
          <p:cNvSpPr/>
          <p:nvPr/>
        </p:nvSpPr>
        <p:spPr>
          <a:xfrm>
            <a:off x="6400800" y="4229100"/>
            <a:ext cx="6167438" cy="5438775"/>
          </a:xfrm>
          <a:prstGeom prst="rect">
            <a:avLst/>
          </a:prstGeom>
          <a:solidFill>
            <a:srgbClr val="D9D9D9"/>
          </a:solidFill>
          <a:ln w="12700">
            <a:miter lim="400000"/>
          </a:ln>
        </p:spPr>
        <p:txBody>
          <a:bodyPr lIns="45719" rIns="45719"/>
          <a:lstStyle/>
          <a:p>
            <a:endParaRPr/>
          </a:p>
        </p:txBody>
      </p:sp>
      <p:sp>
        <p:nvSpPr>
          <p:cNvPr id="133" name="TRAUMATOLOGY…"/>
          <p:cNvSpPr txBox="1"/>
          <p:nvPr/>
        </p:nvSpPr>
        <p:spPr>
          <a:xfrm>
            <a:off x="6881812" y="4278312"/>
            <a:ext cx="4510088" cy="12552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300"/>
              </a:lnSpc>
              <a:defRPr sz="2800" b="1">
                <a:solidFill>
                  <a:srgbClr val="252827"/>
                </a:solidFill>
                <a:latin typeface="Oswald"/>
                <a:ea typeface="Oswald"/>
                <a:cs typeface="Oswald"/>
                <a:sym typeface="Oswald"/>
              </a:defRPr>
            </a:pPr>
            <a:r>
              <a:t>TRAUMATOLOGY</a:t>
            </a:r>
          </a:p>
          <a:p>
            <a:pPr algn="ctr">
              <a:lnSpc>
                <a:spcPts val="3300"/>
              </a:lnSpc>
              <a:defRPr sz="2800" b="1">
                <a:solidFill>
                  <a:srgbClr val="252827"/>
                </a:solidFill>
                <a:latin typeface="Oswald"/>
                <a:ea typeface="Oswald"/>
                <a:cs typeface="Oswald"/>
                <a:sym typeface="Oswald"/>
              </a:defRPr>
            </a:pPr>
            <a:r>
              <a:t> AND ORTHOPEDICS</a:t>
            </a:r>
          </a:p>
        </p:txBody>
      </p:sp>
      <p:sp>
        <p:nvSpPr>
          <p:cNvPr id="134" name="Прямоугольник"/>
          <p:cNvSpPr/>
          <p:nvPr/>
        </p:nvSpPr>
        <p:spPr>
          <a:xfrm>
            <a:off x="12217400" y="4205287"/>
            <a:ext cx="5354638" cy="5438776"/>
          </a:xfrm>
          <a:prstGeom prst="rect">
            <a:avLst/>
          </a:prstGeom>
          <a:solidFill>
            <a:srgbClr val="A6A6A6"/>
          </a:solidFill>
          <a:ln w="12700">
            <a:miter lim="400000"/>
          </a:ln>
        </p:spPr>
        <p:txBody>
          <a:bodyPr lIns="45719" rIns="45719"/>
          <a:lstStyle/>
          <a:p>
            <a:endParaRPr/>
          </a:p>
        </p:txBody>
      </p:sp>
      <p:sp>
        <p:nvSpPr>
          <p:cNvPr id="135" name="GYNECOLOGY…"/>
          <p:cNvSpPr txBox="1"/>
          <p:nvPr/>
        </p:nvSpPr>
        <p:spPr>
          <a:xfrm>
            <a:off x="12703175" y="4313237"/>
            <a:ext cx="4273550" cy="1178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100"/>
              </a:lnSpc>
              <a:defRPr sz="2600" b="1">
                <a:solidFill>
                  <a:srgbClr val="252827"/>
                </a:solidFill>
                <a:latin typeface="Oswald"/>
                <a:ea typeface="Oswald"/>
                <a:cs typeface="Oswald"/>
                <a:sym typeface="Oswald"/>
              </a:defRPr>
            </a:pPr>
            <a:r>
              <a:t>GYNECOLOGY</a:t>
            </a:r>
          </a:p>
          <a:p>
            <a:pPr algn="ctr">
              <a:lnSpc>
                <a:spcPts val="3100"/>
              </a:lnSpc>
              <a:defRPr sz="2600" b="1">
                <a:solidFill>
                  <a:srgbClr val="252827"/>
                </a:solidFill>
                <a:latin typeface="Oswald"/>
                <a:ea typeface="Oswald"/>
                <a:cs typeface="Oswald"/>
                <a:sym typeface="Oswald"/>
              </a:defRPr>
            </a:pPr>
            <a:r>
              <a:t> AND BIRTH CARE</a:t>
            </a:r>
          </a:p>
        </p:txBody>
      </p:sp>
      <p:sp>
        <p:nvSpPr>
          <p:cNvPr id="136" name="-----------------------------------------------------------…"/>
          <p:cNvSpPr txBox="1"/>
          <p:nvPr/>
        </p:nvSpPr>
        <p:spPr>
          <a:xfrm>
            <a:off x="6781800" y="5211762"/>
            <a:ext cx="4876800" cy="1984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200"/>
              </a:lnSpc>
              <a:defRPr sz="1600">
                <a:solidFill>
                  <a:srgbClr val="252827"/>
                </a:solidFill>
                <a:latin typeface="Montserrat Light"/>
                <a:ea typeface="Montserrat Light"/>
                <a:cs typeface="Montserrat Light"/>
                <a:sym typeface="Montserrat Light"/>
              </a:defRPr>
            </a:pPr>
            <a:r>
              <a:t>-----------------------------------------------------------</a:t>
            </a:r>
          </a:p>
          <a:p>
            <a:pPr>
              <a:defRPr sz="1600"/>
            </a:pPr>
            <a:r>
              <a:t>Murmansk Regional Clinical Hospital named after P.A. Bayandin</a:t>
            </a:r>
            <a:r>
              <a:rPr>
                <a:effectLst>
                  <a:outerShdw blurRad="12700" dist="25400" dir="2700000" rotWithShape="0">
                    <a:srgbClr val="FFFFFF"/>
                  </a:outerShdw>
                </a:effectLst>
              </a:rPr>
              <a:t> </a:t>
            </a:r>
            <a:r>
              <a:rPr u="sng">
                <a:solidFill>
                  <a:srgbClr val="0000FF"/>
                </a:solidFill>
                <a:effectLst>
                  <a:outerShdw blurRad="12700" dist="25400" dir="2700000" rotWithShape="0">
                    <a:srgbClr val="FFFFFF"/>
                  </a:outerShdw>
                </a:effectLst>
                <a:uFill>
                  <a:solidFill>
                    <a:srgbClr val="0000FF"/>
                  </a:solidFill>
                </a:uFill>
                <a:hlinkClick r:id="rId3"/>
              </a:rPr>
              <a:t>https://mokb51.ru/</a:t>
            </a:r>
            <a:endParaRPr>
              <a:effectLst>
                <a:outerShdw blurRad="12700" dist="25400" dir="2700000" rotWithShape="0">
                  <a:srgbClr val="FFFFFF"/>
                </a:outerShdw>
              </a:effectLst>
            </a:endParaRPr>
          </a:p>
          <a:p>
            <a:r>
              <a:t>----------------------------------------------------</a:t>
            </a:r>
            <a:r>
              <a:rPr sz="1400"/>
              <a:t>Мурманск</a:t>
            </a:r>
          </a:p>
          <a:p>
            <a:pPr>
              <a:defRPr sz="1600"/>
            </a:pPr>
            <a:r>
              <a:t>Murmansk Regional Clinical multidisciplinary center </a:t>
            </a:r>
            <a:r>
              <a:rPr u="sng">
                <a:solidFill>
                  <a:srgbClr val="0000FF"/>
                </a:solidFill>
                <a:effectLst>
                  <a:outerShdw blurRad="12700" dist="25400" dir="2700000" rotWithShape="0">
                    <a:srgbClr val="FFFFFF"/>
                  </a:outerShdw>
                </a:effectLst>
                <a:uFill>
                  <a:solidFill>
                    <a:srgbClr val="0000FF"/>
                  </a:solidFill>
                </a:uFill>
                <a:hlinkClick r:id="rId4"/>
              </a:rPr>
              <a:t>https://bsmp51.ru/</a:t>
            </a:r>
            <a:endParaRPr>
              <a:effectLst>
                <a:outerShdw blurRad="12700" dist="25400" dir="2700000" rotWithShape="0">
                  <a:srgbClr val="FFFFFF"/>
                </a:outerShdw>
              </a:effectLst>
            </a:endParaRPr>
          </a:p>
          <a:p>
            <a:pPr>
              <a:lnSpc>
                <a:spcPts val="2200"/>
              </a:lnSpc>
              <a:defRPr sz="1600">
                <a:latin typeface="Montserrat Light"/>
                <a:ea typeface="Montserrat Light"/>
                <a:cs typeface="Montserrat Light"/>
                <a:sym typeface="Montserrat Light"/>
              </a:defRPr>
            </a:pPr>
            <a:r>
              <a:t>------------------------------------------------------</a:t>
            </a:r>
            <a:r>
              <a:rPr>
                <a:latin typeface="Calibri"/>
                <a:ea typeface="Calibri"/>
                <a:cs typeface="Calibri"/>
                <a:sym typeface="Calibri"/>
              </a:rPr>
              <a:t>-----</a:t>
            </a:r>
          </a:p>
        </p:txBody>
      </p:sp>
      <p:sp>
        <p:nvSpPr>
          <p:cNvPr id="137" name="---------------------------------------------------------…"/>
          <p:cNvSpPr txBox="1"/>
          <p:nvPr/>
        </p:nvSpPr>
        <p:spPr>
          <a:xfrm>
            <a:off x="12714287" y="5732967"/>
            <a:ext cx="4518026" cy="177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200"/>
              </a:lnSpc>
              <a:defRPr sz="1600">
                <a:solidFill>
                  <a:srgbClr val="252827"/>
                </a:solidFill>
                <a:latin typeface="Montserrat Light"/>
                <a:ea typeface="Montserrat Light"/>
                <a:cs typeface="Montserrat Light"/>
                <a:sym typeface="Montserrat Light"/>
              </a:defRPr>
            </a:pPr>
            <a:r>
              <a:t>---------------------------------------------------------</a:t>
            </a:r>
          </a:p>
          <a:p>
            <a:pPr>
              <a:defRPr sz="1600"/>
            </a:pPr>
            <a:r>
              <a:t>Murmansk Regional Clinical multidisciplinary center </a:t>
            </a:r>
            <a:r>
              <a:rPr u="sng">
                <a:solidFill>
                  <a:srgbClr val="0000FF"/>
                </a:solidFill>
                <a:uFill>
                  <a:solidFill>
                    <a:srgbClr val="0000FF"/>
                  </a:solidFill>
                </a:uFill>
                <a:hlinkClick r:id="rId4"/>
              </a:rPr>
              <a:t>https://bsmp51.ru/</a:t>
            </a:r>
            <a:endParaRPr>
              <a:effectLst>
                <a:outerShdw blurRad="12700" dist="25400" dir="2700000" rotWithShape="0">
                  <a:srgbClr val="FFFFFF"/>
                </a:outerShdw>
              </a:effectLst>
            </a:endParaRPr>
          </a:p>
          <a:p>
            <a:pPr>
              <a:defRPr sz="1600">
                <a:solidFill>
                  <a:srgbClr val="252827"/>
                </a:solidFill>
                <a:latin typeface="Montserrat Light"/>
                <a:ea typeface="Montserrat Light"/>
                <a:cs typeface="Montserrat Light"/>
                <a:sym typeface="Montserrat Light"/>
              </a:defRPr>
            </a:pPr>
            <a:r>
              <a:t>---------------------------------------------------------</a:t>
            </a:r>
          </a:p>
          <a:p>
            <a:pPr>
              <a:defRPr sz="1600"/>
            </a:pPr>
            <a:r>
              <a:t>Murmansk Regional Children's Clinical Hospital </a:t>
            </a:r>
            <a:r>
              <a:rPr sz="1800" u="sng">
                <a:solidFill>
                  <a:srgbClr val="0000FF"/>
                </a:solidFill>
                <a:effectLst>
                  <a:outerShdw blurRad="12700" dist="25400" dir="2700000" rotWithShape="0">
                    <a:srgbClr val="FFFFFF"/>
                  </a:outerShdw>
                </a:effectLst>
                <a:uFill>
                  <a:solidFill>
                    <a:srgbClr val="0000FF"/>
                  </a:solidFill>
                </a:uFill>
                <a:hlinkClick r:id="rId5"/>
              </a:rPr>
              <a:t>mdgb@com.mels.ru</a:t>
            </a:r>
            <a:endParaRPr>
              <a:effectLst>
                <a:outerShdw blurRad="12700" dist="25400" dir="2700000" rotWithShape="0">
                  <a:srgbClr val="FFFFFF"/>
                </a:outerShdw>
              </a:effectLst>
            </a:endParaRPr>
          </a:p>
          <a:p>
            <a:r>
              <a:t>----------------------------------------------- </a:t>
            </a:r>
            <a:r>
              <a:rPr sz="1600"/>
              <a:t> </a:t>
            </a:r>
          </a:p>
        </p:txBody>
      </p:sp>
      <p:sp>
        <p:nvSpPr>
          <p:cNvPr id="138" name="PROFILES OF HEALTH CARE…"/>
          <p:cNvSpPr txBox="1"/>
          <p:nvPr/>
        </p:nvSpPr>
        <p:spPr>
          <a:xfrm>
            <a:off x="964406" y="879475"/>
            <a:ext cx="16071851" cy="2723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7200"/>
              </a:lnSpc>
              <a:defRPr sz="5600" b="1">
                <a:solidFill>
                  <a:srgbClr val="FFFFFF"/>
                </a:solidFill>
                <a:latin typeface="Oswald"/>
                <a:ea typeface="Oswald"/>
                <a:cs typeface="Oswald"/>
                <a:sym typeface="Oswald"/>
              </a:defRPr>
            </a:pPr>
            <a:r>
              <a:t>PROFILES OF HEALTH CARE</a:t>
            </a:r>
          </a:p>
          <a:p>
            <a:pPr algn="ctr">
              <a:lnSpc>
                <a:spcPts val="7200"/>
              </a:lnSpc>
              <a:defRPr sz="5600" b="1">
                <a:solidFill>
                  <a:srgbClr val="FFFFFF"/>
                </a:solidFill>
                <a:latin typeface="Oswald"/>
                <a:ea typeface="Oswald"/>
                <a:cs typeface="Oswald"/>
                <a:sym typeface="Oswald"/>
              </a:defRPr>
            </a:pPr>
            <a:r>
              <a:t> AND MEDICAL CENTERS</a:t>
            </a:r>
          </a:p>
          <a:p>
            <a:pPr algn="ctr">
              <a:lnSpc>
                <a:spcPts val="7200"/>
              </a:lnSpc>
              <a:defRPr sz="5600" b="1">
                <a:solidFill>
                  <a:srgbClr val="FFFFFF"/>
                </a:solidFill>
                <a:latin typeface="Oswald"/>
                <a:ea typeface="Oswald"/>
                <a:cs typeface="Oswald"/>
                <a:sym typeface="Oswald"/>
              </a:defRPr>
            </a:pPr>
            <a:r>
              <a:t> MURMAN REGION</a:t>
            </a:r>
          </a:p>
        </p:txBody>
      </p:sp>
      <p:sp>
        <p:nvSpPr>
          <p:cNvPr id="139" name="CHILDREN'S HEALTH"/>
          <p:cNvSpPr txBox="1"/>
          <p:nvPr/>
        </p:nvSpPr>
        <p:spPr>
          <a:xfrm>
            <a:off x="12814300" y="5083175"/>
            <a:ext cx="4162425" cy="502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200"/>
              </a:lnSpc>
              <a:defRPr sz="2600" b="1">
                <a:solidFill>
                  <a:srgbClr val="252827"/>
                </a:solidFill>
                <a:latin typeface="Oswald"/>
                <a:ea typeface="Oswald"/>
                <a:cs typeface="Oswald"/>
                <a:sym typeface="Oswald"/>
              </a:defRPr>
            </a:lvl1pPr>
          </a:lstStyle>
          <a:p>
            <a:r>
              <a:t>CHILDREN'S HEALTH</a:t>
            </a:r>
          </a:p>
        </p:txBody>
      </p:sp>
      <p:sp>
        <p:nvSpPr>
          <p:cNvPr id="140" name="-----------------------------------------------------------…"/>
          <p:cNvSpPr txBox="1"/>
          <p:nvPr/>
        </p:nvSpPr>
        <p:spPr>
          <a:xfrm>
            <a:off x="6705600" y="7235825"/>
            <a:ext cx="5029200" cy="2276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200"/>
              </a:lnSpc>
              <a:defRPr sz="1500">
                <a:latin typeface="Montserrat Light"/>
                <a:ea typeface="Montserrat Light"/>
                <a:cs typeface="Montserrat Light"/>
                <a:sym typeface="Montserrat Light"/>
              </a:defRPr>
            </a:pPr>
            <a:endParaRPr/>
          </a:p>
          <a:p>
            <a:pPr>
              <a:lnSpc>
                <a:spcPts val="2200"/>
              </a:lnSpc>
              <a:defRPr sz="1600">
                <a:latin typeface="Montserrat Light"/>
                <a:ea typeface="Montserrat Light"/>
                <a:cs typeface="Montserrat Light"/>
                <a:sym typeface="Montserrat Light"/>
              </a:defRPr>
            </a:pPr>
            <a:r>
              <a:t>-----------------------------------------------------------</a:t>
            </a:r>
          </a:p>
          <a:p>
            <a:pPr>
              <a:defRPr sz="1600"/>
            </a:pPr>
            <a:r>
              <a:t>Murmansk Regional Clinical Hospital named after P.A. Bayandin</a:t>
            </a:r>
            <a:r>
              <a:rPr>
                <a:effectLst>
                  <a:outerShdw blurRad="12700" dist="25400" dir="2700000" rotWithShape="0">
                    <a:srgbClr val="FFFFFF"/>
                  </a:outerShdw>
                </a:effectLst>
              </a:rPr>
              <a:t> </a:t>
            </a:r>
            <a:r>
              <a:rPr u="sng">
                <a:solidFill>
                  <a:srgbClr val="0000FF"/>
                </a:solidFill>
                <a:effectLst>
                  <a:outerShdw blurRad="12700" dist="25400" dir="2700000" rotWithShape="0">
                    <a:srgbClr val="FFFFFF"/>
                  </a:outerShdw>
                </a:effectLst>
                <a:uFill>
                  <a:solidFill>
                    <a:srgbClr val="0000FF"/>
                  </a:solidFill>
                </a:uFill>
                <a:hlinkClick r:id="rId3"/>
              </a:rPr>
              <a:t>https://mokb51.ru/</a:t>
            </a:r>
            <a:endParaRPr>
              <a:effectLst>
                <a:outerShdw blurRad="12700" dist="25400" dir="2700000" rotWithShape="0">
                  <a:srgbClr val="FFFFFF"/>
                </a:outerShdw>
              </a:effectLst>
            </a:endParaRPr>
          </a:p>
          <a:p>
            <a:pPr>
              <a:defRPr sz="1600"/>
            </a:pPr>
            <a:r>
              <a:t>---------------------------------------------------------</a:t>
            </a:r>
            <a:endParaRPr sz="1400"/>
          </a:p>
          <a:p>
            <a:pPr>
              <a:defRPr sz="1600"/>
            </a:pPr>
            <a:r>
              <a:t>Murmansk Regional Clinical multidisciplinary center </a:t>
            </a:r>
            <a:r>
              <a:rPr u="sng">
                <a:solidFill>
                  <a:srgbClr val="0000FF"/>
                </a:solidFill>
                <a:effectLst>
                  <a:outerShdw blurRad="12700" dist="25400" dir="2700000" rotWithShape="0">
                    <a:srgbClr val="FFFFFF"/>
                  </a:outerShdw>
                </a:effectLst>
                <a:uFill>
                  <a:solidFill>
                    <a:srgbClr val="0000FF"/>
                  </a:solidFill>
                </a:uFill>
                <a:hlinkClick r:id="rId4"/>
              </a:rPr>
              <a:t>https://bsmp51.ru/</a:t>
            </a:r>
            <a:endParaRPr>
              <a:effectLst>
                <a:outerShdw blurRad="12700" dist="25400" dir="2700000" rotWithShape="0">
                  <a:srgbClr val="FFFFFF"/>
                </a:outerShdw>
              </a:effectLst>
            </a:endParaRPr>
          </a:p>
          <a:p>
            <a:pPr>
              <a:defRPr sz="1600"/>
            </a:pPr>
            <a:r>
              <a:t>------------------------------------------------------------------</a:t>
            </a:r>
          </a:p>
        </p:txBody>
      </p:sp>
      <p:sp>
        <p:nvSpPr>
          <p:cNvPr id="141" name="OPHTHALMOLOGY"/>
          <p:cNvSpPr txBox="1"/>
          <p:nvPr/>
        </p:nvSpPr>
        <p:spPr>
          <a:xfrm>
            <a:off x="6984206" y="7124515"/>
            <a:ext cx="4032251" cy="528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400"/>
              </a:lnSpc>
              <a:defRPr sz="2800" b="1">
                <a:solidFill>
                  <a:srgbClr val="252827"/>
                </a:solidFill>
                <a:latin typeface="Oswald"/>
                <a:ea typeface="Oswald"/>
                <a:cs typeface="Oswald"/>
                <a:sym typeface="Oswald"/>
              </a:defRPr>
            </a:lvl1pPr>
          </a:lstStyle>
          <a:p>
            <a:r>
              <a:t>OPHTHALMOLOGY</a:t>
            </a:r>
          </a:p>
        </p:txBody>
      </p:sp>
      <p:sp>
        <p:nvSpPr>
          <p:cNvPr id="142" name="NEUROLOGY…"/>
          <p:cNvSpPr txBox="1"/>
          <p:nvPr/>
        </p:nvSpPr>
        <p:spPr>
          <a:xfrm>
            <a:off x="12954000" y="7658100"/>
            <a:ext cx="3881438" cy="824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300"/>
              </a:lnSpc>
              <a:defRPr sz="2400" b="1">
                <a:solidFill>
                  <a:srgbClr val="252827"/>
                </a:solidFill>
                <a:latin typeface="Oswald"/>
                <a:ea typeface="Oswald"/>
                <a:cs typeface="Oswald"/>
                <a:sym typeface="Oswald"/>
              </a:defRPr>
            </a:pPr>
            <a:r>
              <a:t>NEUROLOGY</a:t>
            </a:r>
          </a:p>
          <a:p>
            <a:pPr algn="ctr">
              <a:lnSpc>
                <a:spcPts val="3300"/>
              </a:lnSpc>
              <a:defRPr sz="2400" b="1">
                <a:solidFill>
                  <a:srgbClr val="252827"/>
                </a:solidFill>
                <a:latin typeface="Oswald"/>
                <a:ea typeface="Oswald"/>
                <a:cs typeface="Oswald"/>
                <a:sym typeface="Oswald"/>
              </a:defRPr>
            </a:pPr>
            <a:r>
              <a:t> AND NEUROSURGERY</a:t>
            </a:r>
          </a:p>
        </p:txBody>
      </p:sp>
      <p:sp>
        <p:nvSpPr>
          <p:cNvPr id="143" name="--------------------------------------------------------…"/>
          <p:cNvSpPr txBox="1"/>
          <p:nvPr/>
        </p:nvSpPr>
        <p:spPr>
          <a:xfrm>
            <a:off x="12725400" y="8420100"/>
            <a:ext cx="4495800" cy="1108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200"/>
              </a:lnSpc>
              <a:defRPr sz="1500">
                <a:latin typeface="Montserrat Light"/>
                <a:ea typeface="Montserrat Light"/>
                <a:cs typeface="Montserrat Light"/>
                <a:sym typeface="Montserrat Light"/>
              </a:defRPr>
            </a:pPr>
            <a:r>
              <a:t>--------------------------------------------------------</a:t>
            </a:r>
          </a:p>
          <a:p>
            <a:pPr>
              <a:lnSpc>
                <a:spcPts val="2200"/>
              </a:lnSpc>
              <a:defRPr sz="1600"/>
            </a:pPr>
            <a:r>
              <a:t>Murmansk Regional Clinical Hospital named after P.A. Bayandin</a:t>
            </a:r>
            <a:r>
              <a:rPr>
                <a:effectLst>
                  <a:outerShdw blurRad="12700" dist="25400" dir="2700000" rotWithShape="0">
                    <a:srgbClr val="FFFFFF"/>
                  </a:outerShdw>
                </a:effectLst>
              </a:rPr>
              <a:t> </a:t>
            </a:r>
            <a:r>
              <a:rPr u="sng">
                <a:solidFill>
                  <a:srgbClr val="0000FF"/>
                </a:solidFill>
                <a:effectLst>
                  <a:outerShdw blurRad="12700" dist="25400" dir="2700000" rotWithShape="0">
                    <a:srgbClr val="FFFFFF"/>
                  </a:outerShdw>
                </a:effectLst>
                <a:uFill>
                  <a:solidFill>
                    <a:srgbClr val="0000FF"/>
                  </a:solidFill>
                </a:uFill>
                <a:hlinkClick r:id="rId3"/>
              </a:rPr>
              <a:t>https://mokb51.ru/</a:t>
            </a:r>
            <a:endParaRPr>
              <a:effectLst>
                <a:outerShdw blurRad="12700" dist="25400" dir="2700000" rotWithShape="0">
                  <a:srgbClr val="FFFFFF"/>
                </a:outerShdw>
              </a:effectLst>
            </a:endParaRPr>
          </a:p>
          <a:p>
            <a:pPr>
              <a:lnSpc>
                <a:spcPts val="2200"/>
              </a:lnSpc>
              <a:defRPr sz="1600">
                <a:solidFill>
                  <a:srgbClr val="252827"/>
                </a:solidFill>
                <a:latin typeface="Montserrat Light"/>
                <a:ea typeface="Montserrat Light"/>
                <a:cs typeface="Montserrat Light"/>
                <a:sym typeface="Montserrat Light"/>
              </a:defRPr>
            </a:pPr>
            <a:r>
              <a:t>---------------------------------------------------------</a:t>
            </a:r>
          </a:p>
        </p:txBody>
      </p:sp>
      <p:sp>
        <p:nvSpPr>
          <p:cNvPr id="144" name="8"/>
          <p:cNvSpPr txBox="1"/>
          <p:nvPr/>
        </p:nvSpPr>
        <p:spPr>
          <a:xfrm>
            <a:off x="17291050" y="19685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8</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146" name="Прямоугольник"/>
          <p:cNvSpPr/>
          <p:nvPr/>
        </p:nvSpPr>
        <p:spPr>
          <a:xfrm>
            <a:off x="579437" y="4205287"/>
            <a:ext cx="5478463" cy="5438776"/>
          </a:xfrm>
          <a:prstGeom prst="rect">
            <a:avLst/>
          </a:prstGeom>
          <a:solidFill>
            <a:srgbClr val="A6A6A6"/>
          </a:solidFill>
          <a:ln w="12700">
            <a:miter lim="400000"/>
          </a:ln>
        </p:spPr>
        <p:txBody>
          <a:bodyPr lIns="45719" rIns="45719"/>
          <a:lstStyle/>
          <a:p>
            <a:endParaRPr/>
          </a:p>
        </p:txBody>
      </p:sp>
      <p:pic>
        <p:nvPicPr>
          <p:cNvPr id="147" name="image.png" descr="image.png"/>
          <p:cNvPicPr>
            <a:picLocks noChangeAspect="1"/>
          </p:cNvPicPr>
          <p:nvPr/>
        </p:nvPicPr>
        <p:blipFill>
          <a:blip r:embed="rId2">
            <a:extLst/>
          </a:blip>
          <a:srcRect l="44801" t="44801" r="44801" b="44801"/>
          <a:stretch>
            <a:fillRect/>
          </a:stretch>
        </p:blipFill>
        <p:spPr>
          <a:xfrm>
            <a:off x="-950913" y="882650"/>
            <a:ext cx="1901826" cy="1901825"/>
          </a:xfrm>
          <a:prstGeom prst="rect">
            <a:avLst/>
          </a:prstGeom>
          <a:ln w="12700">
            <a:miter lim="400000"/>
          </a:ln>
        </p:spPr>
      </p:pic>
      <p:sp>
        <p:nvSpPr>
          <p:cNvPr id="148" name="THERAPY…"/>
          <p:cNvSpPr txBox="1"/>
          <p:nvPr/>
        </p:nvSpPr>
        <p:spPr>
          <a:xfrm>
            <a:off x="1476375" y="4451350"/>
            <a:ext cx="3686175" cy="1213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3200"/>
              </a:lnSpc>
              <a:defRPr sz="2600" b="1">
                <a:solidFill>
                  <a:srgbClr val="252827"/>
                </a:solidFill>
                <a:latin typeface="Oswald"/>
                <a:ea typeface="Oswald"/>
                <a:cs typeface="Oswald"/>
                <a:sym typeface="Oswald"/>
              </a:defRPr>
            </a:pPr>
            <a:r>
              <a:t>THERAPY</a:t>
            </a:r>
          </a:p>
          <a:p>
            <a:pPr algn="ctr">
              <a:lnSpc>
                <a:spcPts val="3200"/>
              </a:lnSpc>
              <a:defRPr sz="2600" b="1">
                <a:solidFill>
                  <a:srgbClr val="252827"/>
                </a:solidFill>
                <a:latin typeface="Oswald"/>
                <a:ea typeface="Oswald"/>
                <a:cs typeface="Oswald"/>
                <a:sym typeface="Oswald"/>
              </a:defRPr>
            </a:pPr>
            <a:r>
              <a:t> </a:t>
            </a:r>
            <a:r>
              <a:rPr cap="all"/>
              <a:t>And professional medicine</a:t>
            </a:r>
          </a:p>
        </p:txBody>
      </p:sp>
      <p:sp>
        <p:nvSpPr>
          <p:cNvPr id="149" name="-----------------------------------------------------…"/>
          <p:cNvSpPr txBox="1"/>
          <p:nvPr/>
        </p:nvSpPr>
        <p:spPr>
          <a:xfrm>
            <a:off x="1219200" y="5829300"/>
            <a:ext cx="4330700" cy="2413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200"/>
              </a:lnSpc>
              <a:defRPr sz="1500">
                <a:solidFill>
                  <a:srgbClr val="252827"/>
                </a:solidFill>
                <a:latin typeface="Montserrat Light"/>
                <a:ea typeface="Montserrat Light"/>
                <a:cs typeface="Montserrat Light"/>
                <a:sym typeface="Montserrat Light"/>
              </a:defRPr>
            </a:pPr>
            <a:r>
              <a:t>-----------------------------------------------------</a:t>
            </a:r>
          </a:p>
          <a:p>
            <a:r>
              <a:t>Murmansk Regional Clinical Hospital named after P.A. Bayandin</a:t>
            </a:r>
            <a:r>
              <a:rPr>
                <a:effectLst>
                  <a:outerShdw blurRad="12700" dist="25400" dir="2700000" rotWithShape="0">
                    <a:srgbClr val="FFFFFF"/>
                  </a:outerShdw>
                </a:effectLst>
              </a:rPr>
              <a:t> </a:t>
            </a:r>
            <a:r>
              <a:rPr u="sng">
                <a:solidFill>
                  <a:srgbClr val="0000FF"/>
                </a:solidFill>
                <a:effectLst>
                  <a:outerShdw blurRad="12700" dist="25400" dir="2700000" rotWithShape="0">
                    <a:srgbClr val="FFFFFF"/>
                  </a:outerShdw>
                </a:effectLst>
                <a:uFill>
                  <a:solidFill>
                    <a:srgbClr val="0000FF"/>
                  </a:solidFill>
                </a:uFill>
                <a:hlinkClick r:id="rId3"/>
              </a:rPr>
              <a:t>https://mokb51.ru/</a:t>
            </a:r>
            <a:endParaRPr>
              <a:effectLst>
                <a:outerShdw blurRad="12700" dist="25400" dir="2700000" rotWithShape="0">
                  <a:srgbClr val="FFFFFF"/>
                </a:outerShdw>
              </a:effectLst>
            </a:endParaRPr>
          </a:p>
          <a:p>
            <a:pPr>
              <a:defRPr>
                <a:solidFill>
                  <a:srgbClr val="252827"/>
                </a:solidFill>
              </a:defRPr>
            </a:pPr>
            <a:r>
              <a:t>--------------------------------------------</a:t>
            </a:r>
          </a:p>
          <a:p>
            <a:r>
              <a:t>Murmansk Regional Clinical multidisciplinary center</a:t>
            </a:r>
          </a:p>
          <a:p>
            <a:r>
              <a:rPr u="sng">
                <a:solidFill>
                  <a:srgbClr val="0000FF"/>
                </a:solidFill>
                <a:uFill>
                  <a:solidFill>
                    <a:srgbClr val="0000FF"/>
                  </a:solidFill>
                </a:uFill>
                <a:hlinkClick r:id="rId4"/>
              </a:rPr>
              <a:t>https://bsmp51.ru/</a:t>
            </a:r>
            <a:endParaRPr>
              <a:effectLst>
                <a:outerShdw blurRad="12700" dist="25400" dir="2700000" rotWithShape="0">
                  <a:srgbClr val="FFFFFF"/>
                </a:outerShdw>
              </a:effectLst>
            </a:endParaRPr>
          </a:p>
          <a:p>
            <a:pPr>
              <a:lnSpc>
                <a:spcPts val="2200"/>
              </a:lnSpc>
              <a:defRPr sz="1500">
                <a:solidFill>
                  <a:srgbClr val="252827"/>
                </a:solidFill>
                <a:latin typeface="Montserrat Light"/>
                <a:ea typeface="Montserrat Light"/>
                <a:cs typeface="Montserrat Light"/>
                <a:sym typeface="Montserrat Light"/>
              </a:defRPr>
            </a:pPr>
            <a:r>
              <a:t>-----------------------------------------------------</a:t>
            </a:r>
          </a:p>
        </p:txBody>
      </p:sp>
      <p:sp>
        <p:nvSpPr>
          <p:cNvPr id="150" name="Прямоугольник"/>
          <p:cNvSpPr/>
          <p:nvPr/>
        </p:nvSpPr>
        <p:spPr>
          <a:xfrm>
            <a:off x="6057900" y="4205287"/>
            <a:ext cx="6167438" cy="5438776"/>
          </a:xfrm>
          <a:prstGeom prst="rect">
            <a:avLst/>
          </a:prstGeom>
          <a:solidFill>
            <a:srgbClr val="D9D9D9"/>
          </a:solidFill>
          <a:ln w="12700">
            <a:miter lim="400000"/>
          </a:ln>
        </p:spPr>
        <p:txBody>
          <a:bodyPr lIns="45719" rIns="45719"/>
          <a:lstStyle/>
          <a:p>
            <a:endParaRPr/>
          </a:p>
        </p:txBody>
      </p:sp>
      <p:sp>
        <p:nvSpPr>
          <p:cNvPr id="151" name="REHABILITATION"/>
          <p:cNvSpPr txBox="1"/>
          <p:nvPr/>
        </p:nvSpPr>
        <p:spPr>
          <a:xfrm>
            <a:off x="7239000" y="4610100"/>
            <a:ext cx="3879850" cy="508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200"/>
              </a:lnSpc>
              <a:defRPr sz="2800" b="1">
                <a:solidFill>
                  <a:srgbClr val="252827"/>
                </a:solidFill>
                <a:latin typeface="Oswald"/>
                <a:ea typeface="Oswald"/>
                <a:cs typeface="Oswald"/>
                <a:sym typeface="Oswald"/>
              </a:defRPr>
            </a:lvl1pPr>
          </a:lstStyle>
          <a:p>
            <a:r>
              <a:t>REHABILITATION</a:t>
            </a:r>
          </a:p>
        </p:txBody>
      </p:sp>
      <p:sp>
        <p:nvSpPr>
          <p:cNvPr id="152" name="Прямоугольник"/>
          <p:cNvSpPr/>
          <p:nvPr/>
        </p:nvSpPr>
        <p:spPr>
          <a:xfrm>
            <a:off x="12217400" y="4205287"/>
            <a:ext cx="5354638" cy="5438776"/>
          </a:xfrm>
          <a:prstGeom prst="rect">
            <a:avLst/>
          </a:prstGeom>
          <a:solidFill>
            <a:srgbClr val="A6A6A6"/>
          </a:solidFill>
          <a:ln w="12700">
            <a:miter lim="400000"/>
          </a:ln>
        </p:spPr>
        <p:txBody>
          <a:bodyPr lIns="45719" rIns="45719"/>
          <a:lstStyle/>
          <a:p>
            <a:endParaRPr/>
          </a:p>
        </p:txBody>
      </p:sp>
      <p:sp>
        <p:nvSpPr>
          <p:cNvPr id="153" name="ENDOCRINOLOGY"/>
          <p:cNvSpPr txBox="1"/>
          <p:nvPr/>
        </p:nvSpPr>
        <p:spPr>
          <a:xfrm>
            <a:off x="12877800" y="4533900"/>
            <a:ext cx="3879850" cy="517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4400"/>
              </a:lnSpc>
              <a:defRPr sz="2400" b="1">
                <a:solidFill>
                  <a:srgbClr val="252827"/>
                </a:solidFill>
                <a:latin typeface="Oswald"/>
                <a:ea typeface="Oswald"/>
                <a:cs typeface="Oswald"/>
                <a:sym typeface="Oswald"/>
              </a:defRPr>
            </a:lvl1pPr>
          </a:lstStyle>
          <a:p>
            <a:r>
              <a:t>ENDOCRINOLOGY</a:t>
            </a:r>
          </a:p>
        </p:txBody>
      </p:sp>
      <p:sp>
        <p:nvSpPr>
          <p:cNvPr id="154" name="PROFILES OF HEALTH CARE…"/>
          <p:cNvSpPr txBox="1"/>
          <p:nvPr/>
        </p:nvSpPr>
        <p:spPr>
          <a:xfrm>
            <a:off x="1236662" y="981075"/>
            <a:ext cx="16071851" cy="2723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7200"/>
              </a:lnSpc>
              <a:defRPr sz="5600" b="1">
                <a:solidFill>
                  <a:srgbClr val="FFFFFF"/>
                </a:solidFill>
                <a:latin typeface="Oswald"/>
                <a:ea typeface="Oswald"/>
                <a:cs typeface="Oswald"/>
                <a:sym typeface="Oswald"/>
              </a:defRPr>
            </a:pPr>
            <a:r>
              <a:t>PROFILES OF HEALTH CARE</a:t>
            </a:r>
          </a:p>
          <a:p>
            <a:pPr algn="ctr">
              <a:lnSpc>
                <a:spcPts val="7200"/>
              </a:lnSpc>
              <a:defRPr sz="5600" b="1">
                <a:solidFill>
                  <a:srgbClr val="FFFFFF"/>
                </a:solidFill>
                <a:latin typeface="Oswald"/>
                <a:ea typeface="Oswald"/>
                <a:cs typeface="Oswald"/>
                <a:sym typeface="Oswald"/>
              </a:defRPr>
            </a:pPr>
            <a:r>
              <a:t> AND MEDICAL CENTERS</a:t>
            </a:r>
          </a:p>
          <a:p>
            <a:pPr algn="ctr">
              <a:lnSpc>
                <a:spcPts val="7200"/>
              </a:lnSpc>
              <a:defRPr sz="5600" b="1">
                <a:solidFill>
                  <a:srgbClr val="FFFFFF"/>
                </a:solidFill>
                <a:latin typeface="Oswald"/>
                <a:ea typeface="Oswald"/>
                <a:cs typeface="Oswald"/>
                <a:sym typeface="Oswald"/>
              </a:defRPr>
            </a:pPr>
            <a:r>
              <a:t> MURMAN REGION</a:t>
            </a:r>
          </a:p>
        </p:txBody>
      </p:sp>
      <p:sp>
        <p:nvSpPr>
          <p:cNvPr id="155" name="-------------------------------------------------------…"/>
          <p:cNvSpPr txBox="1"/>
          <p:nvPr/>
        </p:nvSpPr>
        <p:spPr>
          <a:xfrm>
            <a:off x="7010400" y="5753100"/>
            <a:ext cx="4332288" cy="2958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200"/>
              </a:lnSpc>
              <a:defRPr sz="1600">
                <a:solidFill>
                  <a:srgbClr val="252827"/>
                </a:solidFill>
                <a:latin typeface="Montserrat Light"/>
                <a:ea typeface="Montserrat Light"/>
                <a:cs typeface="Montserrat Light"/>
                <a:sym typeface="Montserrat Light"/>
              </a:defRPr>
            </a:pPr>
            <a:r>
              <a:t>-------------------------------------------------------</a:t>
            </a:r>
          </a:p>
          <a:p>
            <a:r>
              <a:t>Murmansk Regional Clinical Hospital named after P.A. Bayandin</a:t>
            </a:r>
            <a:r>
              <a:rPr>
                <a:effectLst>
                  <a:outerShdw blurRad="12700" dist="25400" dir="2700000" rotWithShape="0">
                    <a:srgbClr val="FFFFFF"/>
                  </a:outerShdw>
                </a:effectLst>
              </a:rPr>
              <a:t> </a:t>
            </a:r>
            <a:r>
              <a:rPr u="sng">
                <a:solidFill>
                  <a:srgbClr val="0000FF"/>
                </a:solidFill>
                <a:effectLst>
                  <a:outerShdw blurRad="12700" dist="25400" dir="2700000" rotWithShape="0">
                    <a:srgbClr val="FFFFFF"/>
                  </a:outerShdw>
                </a:effectLst>
                <a:uFill>
                  <a:solidFill>
                    <a:srgbClr val="0000FF"/>
                  </a:solidFill>
                </a:uFill>
                <a:hlinkClick r:id="rId3"/>
              </a:rPr>
              <a:t>https://mokb51.ru/</a:t>
            </a:r>
            <a:endParaRPr>
              <a:effectLst>
                <a:outerShdw blurRad="12700" dist="25400" dir="2700000" rotWithShape="0">
                  <a:srgbClr val="FFFFFF"/>
                </a:outerShdw>
              </a:effectLst>
            </a:endParaRPr>
          </a:p>
          <a:p>
            <a:pPr>
              <a:defRPr>
                <a:solidFill>
                  <a:srgbClr val="252827"/>
                </a:solidFill>
              </a:defRPr>
            </a:pPr>
            <a:r>
              <a:t>-------------------------------------------------------</a:t>
            </a:r>
          </a:p>
          <a:p>
            <a:r>
              <a:t>Murmansk Regional Clinical multidisciplinary center </a:t>
            </a:r>
          </a:p>
          <a:p>
            <a:r>
              <a:rPr u="sng">
                <a:solidFill>
                  <a:srgbClr val="0000FF"/>
                </a:solidFill>
                <a:uFill>
                  <a:solidFill>
                    <a:srgbClr val="0000FF"/>
                  </a:solidFill>
                </a:uFill>
                <a:hlinkClick r:id="rId4"/>
              </a:rPr>
              <a:t>https://bsmp51.ru/</a:t>
            </a:r>
            <a:endParaRPr>
              <a:effectLst>
                <a:outerShdw blurRad="12700" dist="25400" dir="2700000" rotWithShape="0">
                  <a:srgbClr val="FFFFFF"/>
                </a:outerShdw>
              </a:effectLst>
            </a:endParaRPr>
          </a:p>
          <a:p>
            <a:pPr>
              <a:lnSpc>
                <a:spcPts val="2200"/>
              </a:lnSpc>
              <a:defRPr sz="1500">
                <a:solidFill>
                  <a:srgbClr val="252827"/>
                </a:solidFill>
              </a:defRPr>
            </a:pPr>
            <a:r>
              <a:t>----------------------------------------------------------------</a:t>
            </a:r>
          </a:p>
        </p:txBody>
      </p:sp>
      <p:sp>
        <p:nvSpPr>
          <p:cNvPr id="156" name="-----------------------------------------------------…"/>
          <p:cNvSpPr txBox="1"/>
          <p:nvPr/>
        </p:nvSpPr>
        <p:spPr>
          <a:xfrm>
            <a:off x="12649200" y="5676900"/>
            <a:ext cx="4332288" cy="2680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200"/>
              </a:lnSpc>
              <a:defRPr sz="1500">
                <a:solidFill>
                  <a:srgbClr val="252827"/>
                </a:solidFill>
                <a:latin typeface="Montserrat Light"/>
                <a:ea typeface="Montserrat Light"/>
                <a:cs typeface="Montserrat Light"/>
                <a:sym typeface="Montserrat Light"/>
              </a:defRPr>
            </a:pPr>
            <a:r>
              <a:t>-----------------------------------------------------</a:t>
            </a:r>
          </a:p>
          <a:p>
            <a:r>
              <a:t>Murmansk Regional Clinical Hospital named after P.A. Bayandin</a:t>
            </a:r>
            <a:r>
              <a:rPr>
                <a:effectLst>
                  <a:outerShdw blurRad="12700" dist="25400" dir="2700000" rotWithShape="0">
                    <a:srgbClr val="FFFFFF"/>
                  </a:outerShdw>
                </a:effectLst>
              </a:rPr>
              <a:t> </a:t>
            </a:r>
            <a:r>
              <a:rPr u="sng">
                <a:solidFill>
                  <a:srgbClr val="0000FF"/>
                </a:solidFill>
                <a:effectLst>
                  <a:outerShdw blurRad="12700" dist="25400" dir="2700000" rotWithShape="0">
                    <a:srgbClr val="FFFFFF"/>
                  </a:outerShdw>
                </a:effectLst>
                <a:uFill>
                  <a:solidFill>
                    <a:srgbClr val="0000FF"/>
                  </a:solidFill>
                </a:uFill>
                <a:hlinkClick r:id="rId3"/>
              </a:rPr>
              <a:t>https://mokb51.ru/</a:t>
            </a:r>
            <a:endParaRPr>
              <a:effectLst>
                <a:outerShdw blurRad="12700" dist="25400" dir="2700000" rotWithShape="0">
                  <a:srgbClr val="FFFFFF"/>
                </a:outerShdw>
              </a:effectLst>
            </a:endParaRPr>
          </a:p>
          <a:p>
            <a:pPr>
              <a:defRPr>
                <a:solidFill>
                  <a:srgbClr val="252827"/>
                </a:solidFill>
              </a:defRPr>
            </a:pPr>
            <a:r>
              <a:t>-------------------------------------------------------</a:t>
            </a:r>
          </a:p>
          <a:p>
            <a:r>
              <a:t>Murmansk Regional Clinical multidisciplinary center </a:t>
            </a:r>
          </a:p>
          <a:p>
            <a:r>
              <a:rPr u="sng">
                <a:solidFill>
                  <a:srgbClr val="0000FF"/>
                </a:solidFill>
                <a:uFill>
                  <a:solidFill>
                    <a:srgbClr val="0000FF"/>
                  </a:solidFill>
                </a:uFill>
                <a:hlinkClick r:id="rId4"/>
              </a:rPr>
              <a:t>https://bsmp51.ru/</a:t>
            </a:r>
            <a:endParaRPr>
              <a:effectLst>
                <a:outerShdw blurRad="12700" dist="25400" dir="2700000" rotWithShape="0">
                  <a:srgbClr val="FFFFFF"/>
                </a:outerShdw>
              </a:effectLst>
            </a:endParaRPr>
          </a:p>
          <a:p>
            <a:pPr>
              <a:lnSpc>
                <a:spcPts val="2200"/>
              </a:lnSpc>
              <a:defRPr sz="1500">
                <a:solidFill>
                  <a:srgbClr val="252827"/>
                </a:solidFill>
              </a:defRPr>
            </a:pPr>
            <a:r>
              <a:t>--------------------------------------------------</a:t>
            </a:r>
            <a:r>
              <a:rPr>
                <a:latin typeface="Montserrat Light"/>
                <a:ea typeface="Montserrat Light"/>
                <a:cs typeface="Montserrat Light"/>
                <a:sym typeface="Montserrat Light"/>
              </a:rPr>
              <a:t>---------</a:t>
            </a:r>
          </a:p>
        </p:txBody>
      </p:sp>
      <p:sp>
        <p:nvSpPr>
          <p:cNvPr id="157" name="9"/>
          <p:cNvSpPr txBox="1"/>
          <p:nvPr/>
        </p:nvSpPr>
        <p:spPr>
          <a:xfrm>
            <a:off x="17291050" y="196850"/>
            <a:ext cx="996950" cy="405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300"/>
              </a:lnSpc>
              <a:defRPr sz="2400" b="1">
                <a:solidFill>
                  <a:srgbClr val="FFFFFF"/>
                </a:solidFill>
                <a:latin typeface="Oswald"/>
                <a:ea typeface="Oswald"/>
                <a:cs typeface="Oswald"/>
                <a:sym typeface="Oswald"/>
              </a:defRPr>
            </a:lvl1pPr>
          </a:lstStyle>
          <a:p>
            <a:r>
              <a:t>9</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TotalTime>
  <Words>1673</Words>
  <Application>Microsoft Office PowerPoint</Application>
  <PresentationFormat>Произвольный</PresentationFormat>
  <Paragraphs>275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Матусевич Ольга</dc:creator>
  <cp:lastModifiedBy>vera</cp:lastModifiedBy>
  <cp:revision>4</cp:revision>
  <dcterms:modified xsi:type="dcterms:W3CDTF">2019-08-12T06:40:44Z</dcterms:modified>
</cp:coreProperties>
</file>