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9" r:id="rId7"/>
    <p:sldId id="258" r:id="rId8"/>
    <p:sldId id="266" r:id="rId9"/>
    <p:sldId id="269" r:id="rId10"/>
    <p:sldId id="267" r:id="rId11"/>
    <p:sldId id="272" r:id="rId12"/>
    <p:sldId id="273" r:id="rId13"/>
    <p:sldId id="260" r:id="rId14"/>
    <p:sldId id="268" r:id="rId15"/>
    <p:sldId id="261" r:id="rId16"/>
    <p:sldId id="262" r:id="rId17"/>
    <p:sldId id="265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41E"/>
    <a:srgbClr val="FF6623"/>
    <a:srgbClr val="00C6CD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D8BBD-080A-4BA0-A06E-A67F129D22E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3E829-A13D-400F-824A-F19C14CF4E9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Сформирована</a:t>
          </a:r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команда проекта</a:t>
          </a:r>
          <a:endParaRPr lang="ru-RU" dirty="0">
            <a:solidFill>
              <a:schemeClr val="tx1"/>
            </a:solidFill>
          </a:endParaRPr>
        </a:p>
      </dgm:t>
    </dgm:pt>
    <dgm:pt modelId="{6753FB2F-AC1F-4808-8271-CBAF5EF2D2E8}" type="parTrans" cxnId="{9E2381DA-1E3F-429C-B9E1-667A691B0CD0}">
      <dgm:prSet/>
      <dgm:spPr/>
      <dgm:t>
        <a:bodyPr/>
        <a:lstStyle/>
        <a:p>
          <a:endParaRPr lang="ru-RU"/>
        </a:p>
      </dgm:t>
    </dgm:pt>
    <dgm:pt modelId="{B5A7BEB9-EE70-4DB8-8A23-F851E287B2C7}" type="sibTrans" cxnId="{9E2381DA-1E3F-429C-B9E1-667A691B0CD0}">
      <dgm:prSet/>
      <dgm:spPr/>
      <dgm:t>
        <a:bodyPr/>
        <a:lstStyle/>
        <a:p>
          <a:endParaRPr lang="ru-RU"/>
        </a:p>
      </dgm:t>
    </dgm:pt>
    <dgm:pt modelId="{3DA140F0-694C-4298-9B7E-5A1A9D677C5C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Определены направления (процессы), требующие оптимизации и совершенствования </a:t>
          </a:r>
          <a:endParaRPr lang="ru-RU" dirty="0">
            <a:solidFill>
              <a:schemeClr val="tx1"/>
            </a:solidFill>
          </a:endParaRPr>
        </a:p>
      </dgm:t>
    </dgm:pt>
    <dgm:pt modelId="{002FDD1A-58F2-4844-9F2D-2B4FF28534B5}" type="parTrans" cxnId="{70377DCA-F7BD-48B5-A5D9-1FAB3BE19160}">
      <dgm:prSet/>
      <dgm:spPr/>
      <dgm:t>
        <a:bodyPr/>
        <a:lstStyle/>
        <a:p>
          <a:endParaRPr lang="ru-RU"/>
        </a:p>
      </dgm:t>
    </dgm:pt>
    <dgm:pt modelId="{7CD787AE-8821-4D4C-86AF-4C7A7938857A}" type="sibTrans" cxnId="{70377DCA-F7BD-48B5-A5D9-1FAB3BE19160}">
      <dgm:prSet/>
      <dgm:spPr/>
      <dgm:t>
        <a:bodyPr/>
        <a:lstStyle/>
        <a:p>
          <a:endParaRPr lang="ru-RU"/>
        </a:p>
      </dgm:t>
    </dgm:pt>
    <dgm:pt modelId="{D9CDBCCB-BA38-446C-85E1-5D6894275C3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Проведена диагностика текущего состояния потока ценностей и определение целей улучшения, на основе которых разработаны паспорт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по улучшению</a:t>
          </a:r>
          <a:endParaRPr lang="ru-RU" dirty="0">
            <a:solidFill>
              <a:schemeClr val="tx1"/>
            </a:solidFill>
          </a:endParaRPr>
        </a:p>
      </dgm:t>
    </dgm:pt>
    <dgm:pt modelId="{4F4B74E8-6B8B-4C5E-BA06-C53510EFB919}" type="parTrans" cxnId="{D7562BAA-160A-4C84-91AD-0B3BABDF3F5D}">
      <dgm:prSet/>
      <dgm:spPr/>
      <dgm:t>
        <a:bodyPr/>
        <a:lstStyle/>
        <a:p>
          <a:endParaRPr lang="ru-RU"/>
        </a:p>
      </dgm:t>
    </dgm:pt>
    <dgm:pt modelId="{009A5759-8755-4302-96D7-2AA25E2025C3}" type="sibTrans" cxnId="{D7562BAA-160A-4C84-91AD-0B3BABDF3F5D}">
      <dgm:prSet/>
      <dgm:spPr/>
      <dgm:t>
        <a:bodyPr/>
        <a:lstStyle/>
        <a:p>
          <a:endParaRPr lang="ru-RU"/>
        </a:p>
      </dgm:t>
    </dgm:pt>
    <dgm:pt modelId="{FB8FC69D-B967-4D1C-99D2-2FC7BF9F083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стартовое совещание рабочей группы</a:t>
          </a:r>
          <a:endParaRPr lang="ru-RU" dirty="0">
            <a:solidFill>
              <a:schemeClr val="tx1"/>
            </a:solidFill>
          </a:endParaRPr>
        </a:p>
      </dgm:t>
    </dgm:pt>
    <dgm:pt modelId="{4274FE90-8243-4A2B-8210-AC266F6BF944}" type="parTrans" cxnId="{D6C51789-0EA2-4C0F-AE18-DCC23099ECEF}">
      <dgm:prSet/>
      <dgm:spPr/>
      <dgm:t>
        <a:bodyPr/>
        <a:lstStyle/>
        <a:p>
          <a:endParaRPr lang="ru-RU"/>
        </a:p>
      </dgm:t>
    </dgm:pt>
    <dgm:pt modelId="{81B1FA79-856C-49F8-9B46-183443932F6C}" type="sibTrans" cxnId="{D6C51789-0EA2-4C0F-AE18-DCC23099ECEF}">
      <dgm:prSet/>
      <dgm:spPr/>
      <dgm:t>
        <a:bodyPr/>
        <a:lstStyle/>
        <a:p>
          <a:endParaRPr lang="ru-RU"/>
        </a:p>
      </dgm:t>
    </dgm:pt>
    <dgm:pt modelId="{6609BFC5-7A63-4BA6-A861-0D14014B73E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 План мероприятий по достижению целевого состояния направлений (процессов) </a:t>
          </a:r>
          <a:endParaRPr lang="ru-RU" dirty="0">
            <a:solidFill>
              <a:schemeClr val="tx1"/>
            </a:solidFill>
          </a:endParaRPr>
        </a:p>
      </dgm:t>
    </dgm:pt>
    <dgm:pt modelId="{271F9064-176B-40C7-910C-B59EF9235547}" type="parTrans" cxnId="{5FDE03C9-3B02-4DE0-A102-17A5D7968925}">
      <dgm:prSet/>
      <dgm:spPr/>
      <dgm:t>
        <a:bodyPr/>
        <a:lstStyle/>
        <a:p>
          <a:endParaRPr lang="ru-RU"/>
        </a:p>
      </dgm:t>
    </dgm:pt>
    <dgm:pt modelId="{EF128B0D-9F98-461F-9158-941CF99BAA29}" type="sibTrans" cxnId="{5FDE03C9-3B02-4DE0-A102-17A5D7968925}">
      <dgm:prSet/>
      <dgm:spPr/>
      <dgm:t>
        <a:bodyPr/>
        <a:lstStyle/>
        <a:p>
          <a:endParaRPr lang="ru-RU"/>
        </a:p>
      </dgm:t>
    </dgm:pt>
    <dgm:pt modelId="{B76E0407-125A-4D7E-9DF0-ACCC38455B70}" type="pres">
      <dgm:prSet presAssocID="{826D8BBD-080A-4BA0-A06E-A67F129D22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A6255-7DE5-407E-8BF2-A2CAB5339575}" type="pres">
      <dgm:prSet presAssocID="{50C3E829-A13D-400F-824A-F19C14CF4E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97C35-7382-4D02-B3C5-602E6D5491C4}" type="pres">
      <dgm:prSet presAssocID="{B5A7BEB9-EE70-4DB8-8A23-F851E287B2C7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5CFEDAF-D931-4F2A-A7B8-393B3B00DEDF}" type="pres">
      <dgm:prSet presAssocID="{B5A7BEB9-EE70-4DB8-8A23-F851E287B2C7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CC082D69-6C9C-40E1-90F9-4C9B04DDAE13}" type="pres">
      <dgm:prSet presAssocID="{3DA140F0-694C-4298-9B7E-5A1A9D677C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10E11-C512-4E39-9EA1-5779B5F7C707}" type="pres">
      <dgm:prSet presAssocID="{7CD787AE-8821-4D4C-86AF-4C7A7938857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85DD875-A7FD-4E5C-A8C3-8126868825B5}" type="pres">
      <dgm:prSet presAssocID="{7CD787AE-8821-4D4C-86AF-4C7A7938857A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C2C0E9B5-7BF8-4F60-8153-D56E90E10EC1}" type="pres">
      <dgm:prSet presAssocID="{D9CDBCCB-BA38-446C-85E1-5D6894275C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5DB86-4ECD-4ACC-99CB-60F8CE0E4667}" type="pres">
      <dgm:prSet presAssocID="{009A5759-8755-4302-96D7-2AA25E2025C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BF4B3C5-3A44-4E51-8E7A-ADCA511B34B5}" type="pres">
      <dgm:prSet presAssocID="{009A5759-8755-4302-96D7-2AA25E2025C3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B596C889-AC17-4B23-93A6-2174A937F047}" type="pres">
      <dgm:prSet presAssocID="{FB8FC69D-B967-4D1C-99D2-2FC7BF9F08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AD54F-5A3F-44B5-BEFB-D10BFA05F9D5}" type="pres">
      <dgm:prSet presAssocID="{81B1FA79-856C-49F8-9B46-183443932F6C}" presName="sibTrans" presStyleLbl="sibTrans1D1" presStyleIdx="3" presStyleCnt="4"/>
      <dgm:spPr/>
      <dgm:t>
        <a:bodyPr/>
        <a:lstStyle/>
        <a:p>
          <a:endParaRPr lang="ru-RU"/>
        </a:p>
      </dgm:t>
    </dgm:pt>
    <dgm:pt modelId="{F0674DE6-0A33-4CF3-A9D9-D4A8A23DB043}" type="pres">
      <dgm:prSet presAssocID="{81B1FA79-856C-49F8-9B46-183443932F6C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3AC790AE-1653-429D-BFC2-27080DCA8B7F}" type="pres">
      <dgm:prSet presAssocID="{6609BFC5-7A63-4BA6-A861-0D14014B73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2A3F9-7B92-497F-B3FB-7B5601450461}" type="presOf" srcId="{D9CDBCCB-BA38-446C-85E1-5D6894275C3D}" destId="{C2C0E9B5-7BF8-4F60-8153-D56E90E10EC1}" srcOrd="0" destOrd="0" presId="urn:microsoft.com/office/officeart/2005/8/layout/bProcess3"/>
    <dgm:cxn modelId="{5B6703C4-8B34-4609-A4CD-E8E649139016}" type="presOf" srcId="{826D8BBD-080A-4BA0-A06E-A67F129D22E6}" destId="{B76E0407-125A-4D7E-9DF0-ACCC38455B70}" srcOrd="0" destOrd="0" presId="urn:microsoft.com/office/officeart/2005/8/layout/bProcess3"/>
    <dgm:cxn modelId="{24AB9E0C-9AB0-4C60-AD25-BF7DB45074C0}" type="presOf" srcId="{009A5759-8755-4302-96D7-2AA25E2025C3}" destId="{2715DB86-4ECD-4ACC-99CB-60F8CE0E4667}" srcOrd="0" destOrd="0" presId="urn:microsoft.com/office/officeart/2005/8/layout/bProcess3"/>
    <dgm:cxn modelId="{70377DCA-F7BD-48B5-A5D9-1FAB3BE19160}" srcId="{826D8BBD-080A-4BA0-A06E-A67F129D22E6}" destId="{3DA140F0-694C-4298-9B7E-5A1A9D677C5C}" srcOrd="1" destOrd="0" parTransId="{002FDD1A-58F2-4844-9F2D-2B4FF28534B5}" sibTransId="{7CD787AE-8821-4D4C-86AF-4C7A7938857A}"/>
    <dgm:cxn modelId="{39D18211-7E1C-4271-B2C3-4AB63A3E8C4C}" type="presOf" srcId="{FB8FC69D-B967-4D1C-99D2-2FC7BF9F0838}" destId="{B596C889-AC17-4B23-93A6-2174A937F047}" srcOrd="0" destOrd="0" presId="urn:microsoft.com/office/officeart/2005/8/layout/bProcess3"/>
    <dgm:cxn modelId="{8FB8681F-1AF0-49EB-A5F5-4F6D8BE9C0CE}" type="presOf" srcId="{6609BFC5-7A63-4BA6-A861-0D14014B73EB}" destId="{3AC790AE-1653-429D-BFC2-27080DCA8B7F}" srcOrd="0" destOrd="0" presId="urn:microsoft.com/office/officeart/2005/8/layout/bProcess3"/>
    <dgm:cxn modelId="{5FDE03C9-3B02-4DE0-A102-17A5D7968925}" srcId="{826D8BBD-080A-4BA0-A06E-A67F129D22E6}" destId="{6609BFC5-7A63-4BA6-A861-0D14014B73EB}" srcOrd="4" destOrd="0" parTransId="{271F9064-176B-40C7-910C-B59EF9235547}" sibTransId="{EF128B0D-9F98-461F-9158-941CF99BAA29}"/>
    <dgm:cxn modelId="{C4E3557A-4B4D-4C90-8DF0-5991969867A0}" type="presOf" srcId="{009A5759-8755-4302-96D7-2AA25E2025C3}" destId="{8BF4B3C5-3A44-4E51-8E7A-ADCA511B34B5}" srcOrd="1" destOrd="0" presId="urn:microsoft.com/office/officeart/2005/8/layout/bProcess3"/>
    <dgm:cxn modelId="{4956C6BB-1B09-444A-8F18-A71D195A4A16}" type="presOf" srcId="{7CD787AE-8821-4D4C-86AF-4C7A7938857A}" destId="{C85DD875-A7FD-4E5C-A8C3-8126868825B5}" srcOrd="1" destOrd="0" presId="urn:microsoft.com/office/officeart/2005/8/layout/bProcess3"/>
    <dgm:cxn modelId="{D6C51789-0EA2-4C0F-AE18-DCC23099ECEF}" srcId="{826D8BBD-080A-4BA0-A06E-A67F129D22E6}" destId="{FB8FC69D-B967-4D1C-99D2-2FC7BF9F0838}" srcOrd="3" destOrd="0" parTransId="{4274FE90-8243-4A2B-8210-AC266F6BF944}" sibTransId="{81B1FA79-856C-49F8-9B46-183443932F6C}"/>
    <dgm:cxn modelId="{C05BBB74-00B6-44F0-AC79-6649EE563ED6}" type="presOf" srcId="{7CD787AE-8821-4D4C-86AF-4C7A7938857A}" destId="{FE510E11-C512-4E39-9EA1-5779B5F7C707}" srcOrd="0" destOrd="0" presId="urn:microsoft.com/office/officeart/2005/8/layout/bProcess3"/>
    <dgm:cxn modelId="{F5D9374B-1F9F-4495-89FF-3D7A24DA4E75}" type="presOf" srcId="{81B1FA79-856C-49F8-9B46-183443932F6C}" destId="{F0674DE6-0A33-4CF3-A9D9-D4A8A23DB043}" srcOrd="1" destOrd="0" presId="urn:microsoft.com/office/officeart/2005/8/layout/bProcess3"/>
    <dgm:cxn modelId="{E62398E8-EEF4-41E7-8706-04E4A7BB145F}" type="presOf" srcId="{50C3E829-A13D-400F-824A-F19C14CF4E9F}" destId="{774A6255-7DE5-407E-8BF2-A2CAB5339575}" srcOrd="0" destOrd="0" presId="urn:microsoft.com/office/officeart/2005/8/layout/bProcess3"/>
    <dgm:cxn modelId="{DFD3228D-8182-480E-8E24-E96B05D855A3}" type="presOf" srcId="{B5A7BEB9-EE70-4DB8-8A23-F851E287B2C7}" destId="{35CFEDAF-D931-4F2A-A7B8-393B3B00DEDF}" srcOrd="1" destOrd="0" presId="urn:microsoft.com/office/officeart/2005/8/layout/bProcess3"/>
    <dgm:cxn modelId="{0814133B-2E1E-4937-83EB-A7FE5A872B6B}" type="presOf" srcId="{B5A7BEB9-EE70-4DB8-8A23-F851E287B2C7}" destId="{AF297C35-7382-4D02-B3C5-602E6D5491C4}" srcOrd="0" destOrd="0" presId="urn:microsoft.com/office/officeart/2005/8/layout/bProcess3"/>
    <dgm:cxn modelId="{06D10727-A4BB-4CB5-96F4-F1B479D37B6D}" type="presOf" srcId="{3DA140F0-694C-4298-9B7E-5A1A9D677C5C}" destId="{CC082D69-6C9C-40E1-90F9-4C9B04DDAE13}" srcOrd="0" destOrd="0" presId="urn:microsoft.com/office/officeart/2005/8/layout/bProcess3"/>
    <dgm:cxn modelId="{9E2381DA-1E3F-429C-B9E1-667A691B0CD0}" srcId="{826D8BBD-080A-4BA0-A06E-A67F129D22E6}" destId="{50C3E829-A13D-400F-824A-F19C14CF4E9F}" srcOrd="0" destOrd="0" parTransId="{6753FB2F-AC1F-4808-8271-CBAF5EF2D2E8}" sibTransId="{B5A7BEB9-EE70-4DB8-8A23-F851E287B2C7}"/>
    <dgm:cxn modelId="{B5D4EE54-ED26-437F-8F81-D03AE685339A}" type="presOf" srcId="{81B1FA79-856C-49F8-9B46-183443932F6C}" destId="{414AD54F-5A3F-44B5-BEFB-D10BFA05F9D5}" srcOrd="0" destOrd="0" presId="urn:microsoft.com/office/officeart/2005/8/layout/bProcess3"/>
    <dgm:cxn modelId="{D7562BAA-160A-4C84-91AD-0B3BABDF3F5D}" srcId="{826D8BBD-080A-4BA0-A06E-A67F129D22E6}" destId="{D9CDBCCB-BA38-446C-85E1-5D6894275C3D}" srcOrd="2" destOrd="0" parTransId="{4F4B74E8-6B8B-4C5E-BA06-C53510EFB919}" sibTransId="{009A5759-8755-4302-96D7-2AA25E2025C3}"/>
    <dgm:cxn modelId="{6F164E08-61D9-4808-A1F4-794A85636B0A}" type="presParOf" srcId="{B76E0407-125A-4D7E-9DF0-ACCC38455B70}" destId="{774A6255-7DE5-407E-8BF2-A2CAB5339575}" srcOrd="0" destOrd="0" presId="urn:microsoft.com/office/officeart/2005/8/layout/bProcess3"/>
    <dgm:cxn modelId="{865AE01E-089F-4899-97DD-F51F65FC8C19}" type="presParOf" srcId="{B76E0407-125A-4D7E-9DF0-ACCC38455B70}" destId="{AF297C35-7382-4D02-B3C5-602E6D5491C4}" srcOrd="1" destOrd="0" presId="urn:microsoft.com/office/officeart/2005/8/layout/bProcess3"/>
    <dgm:cxn modelId="{5AEF77DE-47B8-4A3A-A8CF-E4849F7CF1F3}" type="presParOf" srcId="{AF297C35-7382-4D02-B3C5-602E6D5491C4}" destId="{35CFEDAF-D931-4F2A-A7B8-393B3B00DEDF}" srcOrd="0" destOrd="0" presId="urn:microsoft.com/office/officeart/2005/8/layout/bProcess3"/>
    <dgm:cxn modelId="{AB2564B8-37EB-4F85-80EF-4F55B253F7BE}" type="presParOf" srcId="{B76E0407-125A-4D7E-9DF0-ACCC38455B70}" destId="{CC082D69-6C9C-40E1-90F9-4C9B04DDAE13}" srcOrd="2" destOrd="0" presId="urn:microsoft.com/office/officeart/2005/8/layout/bProcess3"/>
    <dgm:cxn modelId="{080C8EEB-783F-40DF-B1B2-7C0F45386942}" type="presParOf" srcId="{B76E0407-125A-4D7E-9DF0-ACCC38455B70}" destId="{FE510E11-C512-4E39-9EA1-5779B5F7C707}" srcOrd="3" destOrd="0" presId="urn:microsoft.com/office/officeart/2005/8/layout/bProcess3"/>
    <dgm:cxn modelId="{D9297AA1-3888-4195-A5F4-AF26ADA33404}" type="presParOf" srcId="{FE510E11-C512-4E39-9EA1-5779B5F7C707}" destId="{C85DD875-A7FD-4E5C-A8C3-8126868825B5}" srcOrd="0" destOrd="0" presId="urn:microsoft.com/office/officeart/2005/8/layout/bProcess3"/>
    <dgm:cxn modelId="{F629A68E-D2B8-4C8C-8C78-C11B13585F61}" type="presParOf" srcId="{B76E0407-125A-4D7E-9DF0-ACCC38455B70}" destId="{C2C0E9B5-7BF8-4F60-8153-D56E90E10EC1}" srcOrd="4" destOrd="0" presId="urn:microsoft.com/office/officeart/2005/8/layout/bProcess3"/>
    <dgm:cxn modelId="{C330E44D-65F8-49DC-B6AD-B8FE96853486}" type="presParOf" srcId="{B76E0407-125A-4D7E-9DF0-ACCC38455B70}" destId="{2715DB86-4ECD-4ACC-99CB-60F8CE0E4667}" srcOrd="5" destOrd="0" presId="urn:microsoft.com/office/officeart/2005/8/layout/bProcess3"/>
    <dgm:cxn modelId="{796D57E6-2B32-4A5D-BAA7-67C7CF0E7C98}" type="presParOf" srcId="{2715DB86-4ECD-4ACC-99CB-60F8CE0E4667}" destId="{8BF4B3C5-3A44-4E51-8E7A-ADCA511B34B5}" srcOrd="0" destOrd="0" presId="urn:microsoft.com/office/officeart/2005/8/layout/bProcess3"/>
    <dgm:cxn modelId="{64F3129C-21CC-406A-8F26-3DA28900B9FA}" type="presParOf" srcId="{B76E0407-125A-4D7E-9DF0-ACCC38455B70}" destId="{B596C889-AC17-4B23-93A6-2174A937F047}" srcOrd="6" destOrd="0" presId="urn:microsoft.com/office/officeart/2005/8/layout/bProcess3"/>
    <dgm:cxn modelId="{8F5ABD13-5248-4718-8E7A-3D00D6DD5671}" type="presParOf" srcId="{B76E0407-125A-4D7E-9DF0-ACCC38455B70}" destId="{414AD54F-5A3F-44B5-BEFB-D10BFA05F9D5}" srcOrd="7" destOrd="0" presId="urn:microsoft.com/office/officeart/2005/8/layout/bProcess3"/>
    <dgm:cxn modelId="{B1745192-D134-4EDD-8430-01C9C6BD975B}" type="presParOf" srcId="{414AD54F-5A3F-44B5-BEFB-D10BFA05F9D5}" destId="{F0674DE6-0A33-4CF3-A9D9-D4A8A23DB043}" srcOrd="0" destOrd="0" presId="urn:microsoft.com/office/officeart/2005/8/layout/bProcess3"/>
    <dgm:cxn modelId="{C85A2D50-2248-4A3F-9E11-309D8E313BDE}" type="presParOf" srcId="{B76E0407-125A-4D7E-9DF0-ACCC38455B70}" destId="{3AC790AE-1653-429D-BFC2-27080DCA8B7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97C35-7382-4D02-B3C5-602E6D5491C4}">
      <dsp:nvSpPr>
        <dsp:cNvPr id="0" name=""/>
        <dsp:cNvSpPr/>
      </dsp:nvSpPr>
      <dsp:spPr>
        <a:xfrm>
          <a:off x="2349962" y="1492905"/>
          <a:ext cx="50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7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0911" y="1535928"/>
        <a:ext cx="26973" cy="5394"/>
      </dsp:txXfrm>
    </dsp:sp>
    <dsp:sp modelId="{774A6255-7DE5-407E-8BF2-A2CAB5339575}">
      <dsp:nvSpPr>
        <dsp:cNvPr id="0" name=""/>
        <dsp:cNvSpPr/>
      </dsp:nvSpPr>
      <dsp:spPr>
        <a:xfrm>
          <a:off x="6230" y="834966"/>
          <a:ext cx="2345531" cy="140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Сформирована</a:t>
          </a:r>
          <a:r>
            <a:rPr lang="ru-RU" sz="13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команда проекта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230" y="834966"/>
        <a:ext cx="2345531" cy="1407318"/>
      </dsp:txXfrm>
    </dsp:sp>
    <dsp:sp modelId="{FE510E11-C512-4E39-9EA1-5779B5F7C707}">
      <dsp:nvSpPr>
        <dsp:cNvPr id="0" name=""/>
        <dsp:cNvSpPr/>
      </dsp:nvSpPr>
      <dsp:spPr>
        <a:xfrm>
          <a:off x="5234965" y="1492905"/>
          <a:ext cx="50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7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5914" y="1535928"/>
        <a:ext cx="26973" cy="5394"/>
      </dsp:txXfrm>
    </dsp:sp>
    <dsp:sp modelId="{CC082D69-6C9C-40E1-90F9-4C9B04DDAE13}">
      <dsp:nvSpPr>
        <dsp:cNvPr id="0" name=""/>
        <dsp:cNvSpPr/>
      </dsp:nvSpPr>
      <dsp:spPr>
        <a:xfrm>
          <a:off x="2891234" y="834966"/>
          <a:ext cx="2345531" cy="140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Определены направления (процессы), требующие оптимизации и совершенствования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891234" y="834966"/>
        <a:ext cx="2345531" cy="1407318"/>
      </dsp:txXfrm>
    </dsp:sp>
    <dsp:sp modelId="{2715DB86-4ECD-4ACC-99CB-60F8CE0E4667}">
      <dsp:nvSpPr>
        <dsp:cNvPr id="0" name=""/>
        <dsp:cNvSpPr/>
      </dsp:nvSpPr>
      <dsp:spPr>
        <a:xfrm>
          <a:off x="1178996" y="2240484"/>
          <a:ext cx="5770006" cy="508872"/>
        </a:xfrm>
        <a:custGeom>
          <a:avLst/>
          <a:gdLst/>
          <a:ahLst/>
          <a:cxnLst/>
          <a:rect l="0" t="0" r="0" b="0"/>
          <a:pathLst>
            <a:path>
              <a:moveTo>
                <a:pt x="5770006" y="0"/>
              </a:moveTo>
              <a:lnTo>
                <a:pt x="5770006" y="271536"/>
              </a:lnTo>
              <a:lnTo>
                <a:pt x="0" y="271536"/>
              </a:lnTo>
              <a:lnTo>
                <a:pt x="0" y="50887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9120" y="2492223"/>
        <a:ext cx="289758" cy="5394"/>
      </dsp:txXfrm>
    </dsp:sp>
    <dsp:sp modelId="{C2C0E9B5-7BF8-4F60-8153-D56E90E10EC1}">
      <dsp:nvSpPr>
        <dsp:cNvPr id="0" name=""/>
        <dsp:cNvSpPr/>
      </dsp:nvSpPr>
      <dsp:spPr>
        <a:xfrm>
          <a:off x="5776237" y="834966"/>
          <a:ext cx="2345531" cy="140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Проведена диагностика текущего состояния потока ценностей и определение целей улучшения, на основе которых разработаны паспорт</a:t>
          </a:r>
          <a:r>
            <a:rPr lang="en-US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по улучшению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776237" y="834966"/>
        <a:ext cx="2345531" cy="1407318"/>
      </dsp:txXfrm>
    </dsp:sp>
    <dsp:sp modelId="{414AD54F-5A3F-44B5-BEFB-D10BFA05F9D5}">
      <dsp:nvSpPr>
        <dsp:cNvPr id="0" name=""/>
        <dsp:cNvSpPr/>
      </dsp:nvSpPr>
      <dsp:spPr>
        <a:xfrm>
          <a:off x="2349962" y="3439696"/>
          <a:ext cx="50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7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0911" y="3482719"/>
        <a:ext cx="26973" cy="5394"/>
      </dsp:txXfrm>
    </dsp:sp>
    <dsp:sp modelId="{B596C889-AC17-4B23-93A6-2174A937F047}">
      <dsp:nvSpPr>
        <dsp:cNvPr id="0" name=""/>
        <dsp:cNvSpPr/>
      </dsp:nvSpPr>
      <dsp:spPr>
        <a:xfrm>
          <a:off x="6230" y="2781757"/>
          <a:ext cx="2345531" cy="140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Проведено стартовое совещание рабочей группы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230" y="2781757"/>
        <a:ext cx="2345531" cy="1407318"/>
      </dsp:txXfrm>
    </dsp:sp>
    <dsp:sp modelId="{3AC790AE-1653-429D-BFC2-27080DCA8B7F}">
      <dsp:nvSpPr>
        <dsp:cNvPr id="0" name=""/>
        <dsp:cNvSpPr/>
      </dsp:nvSpPr>
      <dsp:spPr>
        <a:xfrm>
          <a:off x="2891234" y="2781757"/>
          <a:ext cx="2345531" cy="1407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Утвержден План мероприятий по достижению целевого состояния направлений (процессов)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2891234" y="2781757"/>
        <a:ext cx="2345531" cy="1407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3F5E3-CEB6-44DF-B995-2FDFDFE9C11A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195258-86C4-401A-8E94-ADE157854278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4875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9076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ru-RU" noProof="1" dirty="0" smtClean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8290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F5D3971-613F-407D-8A46-F6C0EB422763}" type="datetime1">
              <a:rPr lang="ru-RU" noProof="1" dirty="0" smtClean="0"/>
              <a:t>22.04.2021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394A4-8215-4421-B0F2-767F11A3BCF6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2E01DA1-D780-478C-A1E6-DB7162850904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 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D86403EE-C9CA-43B5-BDF8-3B30FBEC95CA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C7A17412-9F10-48A5-995F-F995BC3F24BE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F83A1-D7AC-4F33-8F13-3D5826F7F4BF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212E-AA16-4076-B669-F7EBF9E27B56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A3CB4-63E0-42FA-B506-E5D86E0945B1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EA8B877-EDF3-486E-B006-0AF3C2C1E078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B0317-E5ED-4357-88D7-8FEC4FC40737}" type="datetime1">
              <a:rPr lang="ru-RU" noProof="1" dirty="0" smtClean="0"/>
              <a:t>22.04.2021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624045-5829-401A-8952-3E137170E9E7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4FADA9-5463-4CDF-992B-9C957FD35038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6053E5-CE77-4B0A-A996-3D69DFD23151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2FCE27-12E9-4404-9704-1BB5102602CD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29710-43A9-4F30-BA02-7EE2CAEA4BC6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DF9FE-35B1-4A99-AEAD-5154F2A21B19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07926-6E29-45C7-B611-777D382E4F94}" type="datetime1">
              <a:rPr lang="ru-RU" noProof="1" smtClean="0"/>
              <a:t>22.04.2021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CE5DCE4-5573-4F62-B866-31325C98D232}" type="datetime1">
              <a:rPr lang="ru-RU" noProof="1" dirty="0" smtClean="0"/>
              <a:t>22.04.2021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7" y="317375"/>
            <a:ext cx="6098705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Создание новой модели медицинской организации</a:t>
            </a:r>
            <a:endParaRPr lang="ru-RU" sz="3200" noProof="1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03" y="1376308"/>
            <a:ext cx="3225338" cy="31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4945" y="3741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(процессы)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требующие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оптимизации и совершенствования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11628"/>
              </p:ext>
            </p:extLst>
          </p:nvPr>
        </p:nvGraphicFramePr>
        <p:xfrm>
          <a:off x="0" y="1389839"/>
          <a:ext cx="12003580" cy="553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95">
                  <a:extLst>
                    <a:ext uri="{9D8B030D-6E8A-4147-A177-3AD203B41FA5}">
                      <a16:colId xmlns:a16="http://schemas.microsoft.com/office/drawing/2014/main" val="3437328533"/>
                    </a:ext>
                  </a:extLst>
                </a:gridCol>
                <a:gridCol w="3676999">
                  <a:extLst>
                    <a:ext uri="{9D8B030D-6E8A-4147-A177-3AD203B41FA5}">
                      <a16:colId xmlns:a16="http://schemas.microsoft.com/office/drawing/2014/main" val="1202310028"/>
                    </a:ext>
                  </a:extLst>
                </a:gridCol>
                <a:gridCol w="4001193">
                  <a:extLst>
                    <a:ext uri="{9D8B030D-6E8A-4147-A177-3AD203B41FA5}">
                      <a16:colId xmlns:a16="http://schemas.microsoft.com/office/drawing/2014/main" val="2773900055"/>
                    </a:ext>
                  </a:extLst>
                </a:gridCol>
                <a:gridCol w="4001193">
                  <a:extLst>
                    <a:ext uri="{9D8B030D-6E8A-4147-A177-3AD203B41FA5}">
                      <a16:colId xmlns:a16="http://schemas.microsoft.com/office/drawing/2014/main" val="4116187018"/>
                    </a:ext>
                  </a:extLst>
                </a:gridCol>
              </a:tblGrid>
              <a:tr h="33907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решению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Ожидаемый результат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91174"/>
                  </a:ext>
                </a:extLst>
              </a:tr>
              <a:tr h="851773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1</a:t>
                      </a:r>
                    </a:p>
                    <a:p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Очереди и ожидание у регистратуры 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Сократить время оформления медицинской  документации при первичном обращении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Установить регламент времени оформления медицинской карты амбулаторного пациента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Разработать единый алгоритм маршрутизации пациентов в подразделениях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времени ожидания пациентов перед регистратурой от 17 минут до 7 мин  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удовлетворенности посетителей</a:t>
                      </a:r>
                      <a:endParaRPr lang="ru-RU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84857"/>
                  </a:ext>
                </a:extLst>
              </a:tr>
              <a:tr h="851773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2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единого алгоритма работы  администраторов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организации контакта посетителя с персоналом регистратуры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Ввести единые требования к внешнему виду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Стандартизация правил общения с пациентами,</a:t>
                      </a:r>
                      <a:r>
                        <a:rPr lang="ru-RU" sz="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внедрение стандартов общения (речевые модули)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жалоб и обращений граждан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удовлетворенности посетителей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профессионального имиджа сотрудников регистратуры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Позитивный рабочий настрой</a:t>
                      </a:r>
                      <a:endParaRPr lang="ru-RU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44788"/>
                  </a:ext>
                </a:extLst>
              </a:tr>
              <a:tr h="1181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/>
                        <a:t>3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Длительные временные затраты на заполнение медицинской документации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лечебно-диагностических процессов части заполнения и ведения медицинской документации.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времени на оформление дневниковых записей –разработка и внедрение шаблонов по нозологиям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Запись на повторный прием, на  рентгенографические исследования в кабинете врача с использованием функционала МИС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времени ожидания пациентов по неотложным показаниям от 2 часов до 30-40 минут.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Своевременное оказание медицинской помощи 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Эффективная организация рабочего времени персонала хирургического кабинета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производительности труда;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обращений (возвратов) в регистратуру для повторной записи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удовлетворенности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ru-RU" sz="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29634"/>
                  </a:ext>
                </a:extLst>
              </a:tr>
              <a:tr h="1300258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4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Низкий уровень обучающих занятий с администраторами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операционной эффективности регистратуры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квалификации администраторов для выработки профессиональных компетенций;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оперативной обратной связи администраторов регистратур с операторами </a:t>
                      </a:r>
                      <a:r>
                        <a:rPr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-центра по актуализации текущей информации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Тренинги по работе с алгоритмами, коммуникации, стрессоустойчивости;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действиям в конфликтной ситуации, выработке умения быстроты решения вопросов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психологической культуры сотрудников регистратуры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Предотвращение конфликтов 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коммуникативных навыков администраторов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Поддержание «здорового рабочего окружения»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664123"/>
                  </a:ext>
                </a:extLst>
              </a:tr>
              <a:tr h="1007931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5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схемы своевременного подбора и доставки медицинской документации в кабинеты врачей, ведением и хранением МД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движения медицинской документации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карт на прием по данным предварительной записи;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внедрение алгоритма движения медицинской документации в учреждении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времени ожидания пациентов перед регистратурой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Своевременная доставка медицинской документации в кабинеты специалистов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возврата медицинской документации обратно в регистратуру после завершения приема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времени поиска и ожидания медицинской документации при обращении пациента</a:t>
                      </a:r>
                    </a:p>
                    <a:p>
                      <a:pPr marL="25019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18135" algn="l"/>
                        </a:tabLst>
                      </a:pPr>
                      <a:endParaRPr lang="ru-RU" sz="7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9570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8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58759"/>
              </p:ext>
            </p:extLst>
          </p:nvPr>
        </p:nvGraphicFramePr>
        <p:xfrm>
          <a:off x="0" y="1032314"/>
          <a:ext cx="12003580" cy="584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95">
                  <a:extLst>
                    <a:ext uri="{9D8B030D-6E8A-4147-A177-3AD203B41FA5}">
                      <a16:colId xmlns:a16="http://schemas.microsoft.com/office/drawing/2014/main" val="3437328533"/>
                    </a:ext>
                  </a:extLst>
                </a:gridCol>
                <a:gridCol w="3676999">
                  <a:extLst>
                    <a:ext uri="{9D8B030D-6E8A-4147-A177-3AD203B41FA5}">
                      <a16:colId xmlns:a16="http://schemas.microsoft.com/office/drawing/2014/main" val="2619056873"/>
                    </a:ext>
                  </a:extLst>
                </a:gridCol>
                <a:gridCol w="4001193">
                  <a:extLst>
                    <a:ext uri="{9D8B030D-6E8A-4147-A177-3AD203B41FA5}">
                      <a16:colId xmlns:a16="http://schemas.microsoft.com/office/drawing/2014/main" val="2773900055"/>
                    </a:ext>
                  </a:extLst>
                </a:gridCol>
                <a:gridCol w="4001193">
                  <a:extLst>
                    <a:ext uri="{9D8B030D-6E8A-4147-A177-3AD203B41FA5}">
                      <a16:colId xmlns:a16="http://schemas.microsoft.com/office/drawing/2014/main" val="4116187018"/>
                    </a:ext>
                  </a:extLst>
                </a:gridCol>
              </a:tblGrid>
              <a:tr h="395743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решению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Ожидаемый результат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91174"/>
                  </a:ext>
                </a:extLst>
              </a:tr>
              <a:tr h="1667211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6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Отмечаются:  профессионально ограниченная речевая культура,  недостаток навыков общения по телефону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эффективности работы с обращениями по телефону.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алгоритмов общения с пациентом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Обзвон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пациентов,  записавшихся на прием, накануне визита с целью напоминания о визите или предупреждение  об отмене и переносе приема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временных затрат на ответы по телефону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корректной достоверной информации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 возникновения конфликтов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удовлетворенности пациентов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Улучшение коммуникации пациент-администратор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84857"/>
                  </a:ext>
                </a:extLst>
              </a:tr>
              <a:tr h="1317694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7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понятной системы  навигации в учреждении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внедрение системы навигации в подразделениях.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Инфостенды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расписанием работы специалистов единого образца, в едином стиле, цвете;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Поэтажные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указатели, настенные панели кронштейны, подвесные информационные знаки, таблички с номерами и названиями кабинетов;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оформлению текущих объявлений –короткие и понятные, выполнены крупными контрастными буквами без отражающих поверхностей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Исключить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самодельных примитивных видов наглядной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 необходимой информации об объекте (кабинет, отделение) не более 30 сек,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Быстрая ориентация пациента в пространстве, в точке ветвления маршрута, возможность самостоятельно выбрать оптимальный маршрут своего передвижения по учреждению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Повышения информированности и наглядность информации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количества обращений в регистратуру, в том числе сокращение очередей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времени , затраченного в зоне обращение-ожидание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844788"/>
                  </a:ext>
                </a:extLst>
              </a:tr>
              <a:tr h="1304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/>
                        <a:t>8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Очереди и ожидание у  кабинета врача стоматолога хирурга.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Пересечение потоков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(пациенты с лечебно-диагностической целью, внеплановые по неотложным состояниям, внеплановые из стационаров с ЛН, с  консультативной целью).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Непрогнозируемая нагрузка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39725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Рационализация 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предварительной записи;</a:t>
                      </a:r>
                    </a:p>
                    <a:p>
                      <a:pPr marL="339725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резервного времени для приема внеплановых пациентов;</a:t>
                      </a:r>
                    </a:p>
                    <a:p>
                      <a:pPr marL="339725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потоков по времени приема; </a:t>
                      </a:r>
                    </a:p>
                    <a:p>
                      <a:pPr marL="339725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времени для проведения консультативных осмотров; </a:t>
                      </a:r>
                    </a:p>
                    <a:p>
                      <a:pPr marL="339725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Увеличить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талонов через </a:t>
                      </a:r>
                      <a:r>
                        <a:rPr lang="ru-RU" sz="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интернет-ресурс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(электронная запись);</a:t>
                      </a:r>
                    </a:p>
                    <a:p>
                      <a:pPr marL="339725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Цветовая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маркировка поводов обращения; </a:t>
                      </a:r>
                    </a:p>
                    <a:p>
                      <a:pPr marL="111125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времени ожидания пациентов по неотложным показаниям от 2 часов до 30-40 минут.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удовлетворенности 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Равномерное распределение потоков пациентов и продуманная логистика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8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129634"/>
                  </a:ext>
                </a:extLst>
              </a:tr>
              <a:tr h="699738">
                <a:tc>
                  <a:txBody>
                    <a:bodyPr/>
                    <a:lstStyle/>
                    <a:p>
                      <a:r>
                        <a:rPr lang="ru-RU" sz="700" b="1" dirty="0" smtClean="0"/>
                        <a:t>9</a:t>
                      </a:r>
                      <a:endParaRPr lang="ru-RU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Очереди и ожидание у кабинета неотложной стоматологической помощи в стомат.отд №2, пересечение потоков пациентов (пациенты по заболеванию, зубопротезные услуги), превышение общей  численности ожидающих пациентов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потоков пациентов по времени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ортопедического кабинета в противоположную смену; 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Снизить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нагрузку по обращаемости населения в кабинет НП;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Упорядочить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оказание неотложной стоматологической помощи во всех  структурных подразделений;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отсутствии признаков неотложного состояния вносить пациентов в «Лист ожидания плановой стоматологической помощи»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318135" algn="l"/>
                        </a:tabLst>
                      </a:pP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Равномерное распределение потоков пациентов и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превышения общего количества ожидающих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пациентов. 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ü"/>
                        <a:tabLst>
                          <a:tab pos="318135" algn="l"/>
                        </a:tabLs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времени ожидания пациентов по неотложным показаниям от 2 часов до 30-40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ü"/>
                        <a:tabLst>
                          <a:tab pos="318135" algn="l"/>
                        </a:tabLs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Предупреждение конфликтных ситуаций между пациентами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318135" algn="l"/>
                        </a:tabLst>
                      </a:pP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удовлетворенности </a:t>
                      </a:r>
                      <a:r>
                        <a:rPr lang="ru-RU" sz="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318135" algn="l"/>
                        </a:tabLst>
                      </a:pPr>
                      <a:endParaRPr lang="ru-RU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66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58398"/>
              </p:ext>
            </p:extLst>
          </p:nvPr>
        </p:nvGraphicFramePr>
        <p:xfrm>
          <a:off x="1229746" y="1138844"/>
          <a:ext cx="10015538" cy="57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3" imgW="10016172" imgH="6836571" progId="Word.Document.12">
                  <p:embed/>
                </p:oleObj>
              </mc:Choice>
              <mc:Fallback>
                <p:oleObj name="Документ" r:id="rId3" imgW="10016172" imgH="6836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9746" y="1138844"/>
                        <a:ext cx="10015538" cy="57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2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7167" y="210189"/>
            <a:ext cx="6534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843847" y="286790"/>
            <a:ext cx="5353397" cy="7980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Задача: Оздоровление детского населения города Мурманска </a:t>
            </a:r>
            <a:r>
              <a:rPr lang="ru-RU" dirty="0" smtClean="0"/>
              <a:t>(численность </a:t>
            </a:r>
            <a:r>
              <a:rPr lang="ru-RU" dirty="0"/>
              <a:t>68 тысяч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16436" y="1260739"/>
            <a:ext cx="2443941" cy="469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Детское стоматологическое </a:t>
            </a:r>
            <a:r>
              <a:rPr lang="ru-RU" sz="1000" dirty="0" smtClean="0"/>
              <a:t>отделение: </a:t>
            </a:r>
            <a:r>
              <a:rPr lang="ru-RU" sz="1000" dirty="0"/>
              <a:t>общая площадь 391, 8 </a:t>
            </a:r>
            <a:r>
              <a:rPr lang="ru-RU" sz="1000" dirty="0" err="1"/>
              <a:t>кв.м</a:t>
            </a:r>
            <a:endParaRPr lang="ru-RU" sz="10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1356" y="2026225"/>
            <a:ext cx="4700847" cy="14152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настоящее время на детском приеме задействовано 24 врачей стоматологов, </a:t>
            </a:r>
            <a:r>
              <a:rPr lang="ru-RU" sz="1400" dirty="0" smtClean="0"/>
              <a:t>(2 </a:t>
            </a:r>
            <a:r>
              <a:rPr lang="ru-RU" sz="1400" dirty="0"/>
              <a:t>по уходу за детьми), 4 зубных врача, 6 гигиенистов, 16 медицинских </a:t>
            </a:r>
            <a:r>
              <a:rPr lang="ru-RU" sz="1400" dirty="0" smtClean="0"/>
              <a:t>сестер.</a:t>
            </a:r>
            <a:endParaRPr lang="ru-RU" sz="14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16436" y="1825261"/>
            <a:ext cx="4380808" cy="170410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/>
              <a:t>Стоматологические кабинеты:</a:t>
            </a:r>
          </a:p>
          <a:p>
            <a:r>
              <a:rPr lang="ru-RU" sz="1000" dirty="0"/>
              <a:t>- Гимназия № 7 </a:t>
            </a:r>
          </a:p>
          <a:p>
            <a:r>
              <a:rPr lang="ru-RU" sz="1000" dirty="0"/>
              <a:t>- Гимназия № 3 </a:t>
            </a:r>
          </a:p>
          <a:p>
            <a:r>
              <a:rPr lang="ru-RU" sz="1000" dirty="0"/>
              <a:t>- СОШ № 31 </a:t>
            </a:r>
          </a:p>
          <a:p>
            <a:r>
              <a:rPr lang="ru-RU" sz="1000" dirty="0"/>
              <a:t>- СОШ № 49 </a:t>
            </a:r>
          </a:p>
          <a:p>
            <a:r>
              <a:rPr lang="ru-RU" sz="1000" dirty="0"/>
              <a:t>- СОШ № 57  </a:t>
            </a:r>
          </a:p>
          <a:p>
            <a:r>
              <a:rPr lang="ru-RU" sz="1000" dirty="0"/>
              <a:t> - СОШ № 13  </a:t>
            </a:r>
          </a:p>
          <a:p>
            <a:r>
              <a:rPr lang="ru-RU" sz="1000" dirty="0"/>
              <a:t>- стоматологическом отделении № 2- детский стоматологический кабинет</a:t>
            </a:r>
          </a:p>
          <a:p>
            <a:r>
              <a:rPr lang="ru-RU" sz="1000" dirty="0"/>
              <a:t>-стоматологическом отделении №3 -подростковый кабинет </a:t>
            </a:r>
          </a:p>
          <a:p>
            <a:r>
              <a:rPr lang="ru-RU" sz="1000" dirty="0"/>
              <a:t>- ГАУДО МО МОЦДО «Лапландия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629" y="1161413"/>
            <a:ext cx="11812386" cy="2462935"/>
          </a:xfrm>
          <a:prstGeom prst="rect">
            <a:avLst/>
          </a:prstGeom>
          <a:noFill/>
          <a:ln>
            <a:solidFill>
              <a:srgbClr val="056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2859" y="1161414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641E"/>
                </a:solidFill>
                <a:latin typeface="+mj-lt"/>
              </a:rPr>
              <a:t>Ресурсы</a:t>
            </a:r>
            <a:endParaRPr lang="ru-RU" sz="2400" dirty="0">
              <a:solidFill>
                <a:srgbClr val="05641E"/>
              </a:solidFill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59731" y="1072342"/>
            <a:ext cx="0" cy="1130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2"/>
          </p:cNvCxnSpPr>
          <p:nvPr/>
        </p:nvCxnSpPr>
        <p:spPr>
          <a:xfrm>
            <a:off x="6159731" y="1491235"/>
            <a:ext cx="656705" cy="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9731" y="2192480"/>
            <a:ext cx="656705" cy="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56859" y="1062088"/>
            <a:ext cx="0" cy="95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965171" y="1062088"/>
            <a:ext cx="1878676" cy="10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9629" y="3723673"/>
            <a:ext cx="11812386" cy="3026261"/>
          </a:xfrm>
          <a:prstGeom prst="rect">
            <a:avLst/>
          </a:prstGeom>
          <a:noFill/>
          <a:ln>
            <a:solidFill>
              <a:srgbClr val="056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36418" y="4711237"/>
            <a:ext cx="4700847" cy="15399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В соответствии с приказом Министерства здравоохранения РФ от 13.11.2012 №910 «Об утверждении порядка оказания медицинской помощи детям со стоматологическими заболеваниями» исходя</a:t>
            </a:r>
            <a:r>
              <a:rPr lang="ru-RU" sz="1200" b="1" dirty="0"/>
              <a:t> </a:t>
            </a:r>
            <a:r>
              <a:rPr lang="ru-RU" sz="1200" dirty="0"/>
              <a:t>из рекомендуемых нормативов: 0,8 врачебных должностей на 1000 детей, с учетом численности детей потребность 56 специалистов по факту укомплектованность специалистами составляет </a:t>
            </a:r>
            <a:r>
              <a:rPr lang="ru-RU" sz="2000" dirty="0"/>
              <a:t>42%</a:t>
            </a:r>
            <a:r>
              <a:rPr lang="ru-RU" sz="1200" dirty="0"/>
              <a:t>.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816437" y="4711237"/>
            <a:ext cx="4380808" cy="15399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/>
              <a:t>-Недостаточное количество посадочных мест  в регистратуре, а точнее их отсутствие ( регистратура и гардероб размещены  в маленьком фойе при входе в отделение)</a:t>
            </a:r>
          </a:p>
          <a:p>
            <a:r>
              <a:rPr lang="ru-RU" sz="1000" dirty="0"/>
              <a:t>-Отсутствие в отделении комфортных условий для пациентов: узкие тесные коридоры для ожидания, недостаточное количество посадочных мест, отсутствие свободной площади для размещения игровой зоны</a:t>
            </a:r>
          </a:p>
          <a:p>
            <a:r>
              <a:rPr lang="ru-RU" sz="1000" dirty="0"/>
              <a:t>- отсутствие площадей для увеличения количества лечебных кабинетов с организацией дополнительных  рабочих мест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2859" y="392300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641E"/>
                </a:solidFill>
                <a:latin typeface="+mj-lt"/>
              </a:rPr>
              <a:t>Проблемы</a:t>
            </a:r>
            <a:endParaRPr lang="ru-RU" sz="2400" dirty="0">
              <a:solidFill>
                <a:srgbClr val="05641E"/>
              </a:solidFill>
              <a:latin typeface="+mj-l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956859" y="3428017"/>
            <a:ext cx="8312" cy="128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92786" y="3529370"/>
            <a:ext cx="13854" cy="118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7" y="317375"/>
            <a:ext cx="6098705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Благодарим за </a:t>
            </a:r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уделенное время</a:t>
            </a:r>
            <a:endParaRPr lang="ru-RU" sz="3200" noProof="1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03" y="1376308"/>
            <a:ext cx="3225338" cy="31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0146" y="137743"/>
            <a:ext cx="6508866" cy="6093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медицинской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медицинская организация,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ориентированная: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</a:t>
            </a:r>
            <a:r>
              <a:rPr lang="ru-RU" dirty="0" smtClean="0"/>
              <a:t>потребности  пациента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бережное </a:t>
            </a:r>
            <a:r>
              <a:rPr lang="ru-RU" dirty="0"/>
              <a:t>отношение к временному ресурсу </a:t>
            </a:r>
            <a:r>
              <a:rPr lang="ru-RU" dirty="0" smtClean="0"/>
              <a:t>как основной </a:t>
            </a:r>
            <a:r>
              <a:rPr lang="ru-RU" dirty="0"/>
              <a:t>ценности за счет оптимальной логистики </a:t>
            </a:r>
            <a:r>
              <a:rPr lang="ru-RU" dirty="0" smtClean="0"/>
              <a:t>            реализуемых процессов, организованная </a:t>
            </a:r>
            <a:r>
              <a:rPr lang="ru-RU" dirty="0"/>
              <a:t>с учетом принципов эргономики и соблюдения </a:t>
            </a:r>
            <a:r>
              <a:rPr lang="ru-RU" dirty="0" smtClean="0"/>
              <a:t>объема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рабочего пространства, создающая позитивный имидж </a:t>
            </a:r>
            <a:r>
              <a:rPr lang="ru-RU" dirty="0" smtClean="0"/>
              <a:t>медицинского работника</a:t>
            </a:r>
            <a:r>
              <a:rPr lang="ru-RU" dirty="0"/>
              <a:t>, организация оказания медицинской помощи в которой основана </a:t>
            </a:r>
            <a:r>
              <a:rPr lang="ru-RU" dirty="0" smtClean="0"/>
              <a:t>на внедрении </a:t>
            </a:r>
            <a:r>
              <a:rPr lang="ru-RU" dirty="0"/>
              <a:t>принципов бережливого производства в целях </a:t>
            </a:r>
            <a:r>
              <a:rPr lang="ru-RU" dirty="0" smtClean="0"/>
              <a:t>повышения удовлетворенности </a:t>
            </a:r>
            <a:r>
              <a:rPr lang="ru-RU" dirty="0"/>
              <a:t>пациентов доступностью и качеством </a:t>
            </a:r>
            <a:r>
              <a:rPr lang="ru-RU" dirty="0" smtClean="0"/>
              <a:t>медицинской помощи</a:t>
            </a:r>
            <a:r>
              <a:rPr lang="ru-RU" dirty="0"/>
              <a:t>, эффективного использования ресурсов системы здравоохранения.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2" y="1828799"/>
            <a:ext cx="4062442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48" y="248983"/>
            <a:ext cx="7434070" cy="147433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деятельности по реализации </a:t>
            </a:r>
            <a:br>
              <a:rPr 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Приоритетного проекта </a:t>
            </a:r>
            <a:r>
              <a:rPr lang="ru-RU" noProof="1" smtClean="0"/>
              <a:t>аголовок </a:t>
            </a:r>
            <a:r>
              <a:rPr lang="ru-RU" noProof="1"/>
              <a:t>Lorem Ipsum Dolor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73" y="2548507"/>
            <a:ext cx="7454077" cy="3589785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ru-RU" sz="2000" noProof="1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>
              <a:lnSpc>
                <a:spcPct val="100000"/>
              </a:lnSpc>
            </a:pPr>
            <a:r>
              <a:rPr lang="ru-RU" sz="2000" noProof="1"/>
              <a:t>Nunc viverra imperdiet enim. Fusce est. Vivamus a tellus.</a:t>
            </a:r>
          </a:p>
          <a:p>
            <a:pPr rtl="0">
              <a:lnSpc>
                <a:spcPct val="100000"/>
              </a:lnSpc>
            </a:pPr>
            <a:r>
              <a:rPr lang="ru-RU" sz="2000" noProof="1"/>
              <a:t>Pellentesque habitant morbi tristique senectus et netus et malesuada fames ac turpis egestas. Proin pharetra nonummy pede. Mauris et orci.</a:t>
            </a:r>
          </a:p>
          <a:p>
            <a:pPr rtl="0">
              <a:lnSpc>
                <a:spcPct val="100000"/>
              </a:lnSpc>
            </a:pPr>
            <a:endParaRPr lang="ru-RU" sz="2000" noProof="1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7690687"/>
              </p:ext>
            </p:extLst>
          </p:nvPr>
        </p:nvGraphicFramePr>
        <p:xfrm>
          <a:off x="1861128" y="1831379"/>
          <a:ext cx="8128000" cy="502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80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4945" y="3741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группа по реализации мероприятий, направленных на создание «Новой модели медицинской организации»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37" y="1031499"/>
            <a:ext cx="115252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6623"/>
              </a:solidFill>
            </a:endParaRPr>
          </a:p>
          <a:p>
            <a:r>
              <a:rPr lang="ru-RU" sz="2000" b="1" dirty="0">
                <a:solidFill>
                  <a:srgbClr val="FF6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рабочей группы</a:t>
            </a:r>
            <a:r>
              <a:rPr lang="ru-RU" sz="2000" b="1" dirty="0" smtClean="0">
                <a:solidFill>
                  <a:srgbClr val="FF6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rgbClr val="FF6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Нильсен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А.Л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 по медицинской части</a:t>
            </a:r>
          </a:p>
          <a:p>
            <a:r>
              <a:rPr lang="ru-RU" dirty="0">
                <a:solidFill>
                  <a:srgbClr val="00C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FF6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рабочей группы</a:t>
            </a:r>
            <a:r>
              <a:rPr lang="ru-RU" b="1" dirty="0" smtClean="0">
                <a:solidFill>
                  <a:srgbClr val="FF6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FF66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Ведерникова А.В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 по КЭР,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администратор рабочей группы</a:t>
            </a:r>
          </a:p>
          <a:p>
            <a:r>
              <a:rPr lang="ru-RU" dirty="0">
                <a:solidFill>
                  <a:srgbClr val="00C6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solidFill>
                  <a:srgbClr val="FF66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рабочей группы: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Карасева С.В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 по АХР;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Астапова Е.В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.-главная медицинская сестра;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Приданникова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стоматологического отделения №3;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Е.И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начальник отдела кадров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Ж.В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заведующий стоматологическим отделением №2;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Пантелеева Н.А.-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стоматологическим отделением №1;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Уварова С.В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заведующий стоматологическим отделением №2;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Галюк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В.Б.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заведующий отделением по оказанию платных стоматологических услуг;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Кучерянова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И.О.-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организационно-методическим отделом;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Н.А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техник-программист;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Скрипникова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оператор ЭВМ</a:t>
            </a:r>
            <a:r>
              <a:rPr lang="ru-RU" dirty="0">
                <a:solidFill>
                  <a:srgbClr val="00C6CD"/>
                </a:solidFill>
              </a:rPr>
              <a:t/>
            </a:r>
            <a:br>
              <a:rPr lang="ru-RU" dirty="0">
                <a:solidFill>
                  <a:srgbClr val="00C6CD"/>
                </a:solidFill>
              </a:rPr>
            </a:br>
            <a:endParaRPr lang="ru-RU" dirty="0">
              <a:solidFill>
                <a:srgbClr val="00C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8" y="1737360"/>
            <a:ext cx="5375564" cy="39402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9" y="590201"/>
            <a:ext cx="5375564" cy="39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540" y="423949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Основные выявленные проблемы: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25585" y="1820487"/>
            <a:ext cx="848729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Очереди в регистратуре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5585" y="2801389"/>
            <a:ext cx="848729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понятной навигации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5585" y="3795344"/>
            <a:ext cx="8487295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Длительное ожидание медпомощи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6512" y="1820487"/>
            <a:ext cx="76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6512" y="2801389"/>
            <a:ext cx="76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6512" y="3782291"/>
            <a:ext cx="76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4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9" y="1471352"/>
            <a:ext cx="7919258" cy="5023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800" y="1471352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Пример сбора информации о проблемах: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3593" y="764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798921"/>
              </p:ext>
            </p:extLst>
          </p:nvPr>
        </p:nvGraphicFramePr>
        <p:xfrm>
          <a:off x="1014442" y="980902"/>
          <a:ext cx="10047288" cy="585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3" imgW="10047839" imgH="6836571" progId="Word.Document.12">
                  <p:embed/>
                </p:oleObj>
              </mc:Choice>
              <mc:Fallback>
                <p:oleObj name="Документ" r:id="rId3" imgW="10047839" imgH="6836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442" y="980902"/>
                        <a:ext cx="10047288" cy="585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8406"/>
              </p:ext>
            </p:extLst>
          </p:nvPr>
        </p:nvGraphicFramePr>
        <p:xfrm>
          <a:off x="1173837" y="911965"/>
          <a:ext cx="10015537" cy="594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3" imgW="10016172" imgH="6836571" progId="Word.Document.12">
                  <p:embed/>
                </p:oleObj>
              </mc:Choice>
              <mc:Fallback>
                <p:oleObj name="Документ" r:id="rId3" imgW="10016172" imgH="6836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3837" y="911965"/>
                        <a:ext cx="10015537" cy="594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9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88_TF67670762.potx" id="{C8C6B627-7FAF-4B79-AE4A-A92F1F3AC7AA}" vid="{CF93F24D-E366-4425-96B9-C99B866117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1225</Words>
  <Application>Microsoft Office PowerPoint</Application>
  <PresentationFormat>Широкоэкранный</PresentationFormat>
  <Paragraphs>180</Paragraphs>
  <Slides>14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След самолета</vt:lpstr>
      <vt:lpstr>Документ</vt:lpstr>
      <vt:lpstr>Создание новой модели медицинской организации</vt:lpstr>
      <vt:lpstr>Презентация PowerPoint</vt:lpstr>
      <vt:lpstr>   Этапы деятельности по реализации  Приоритетного проекта аголовок Lorem Ipsum Dolor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уделенное время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2021-04-02T08:06:25Z</dcterms:created>
  <dcterms:modified xsi:type="dcterms:W3CDTF">2021-04-22T13:28:51Z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